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7" r:id="rId2"/>
    <p:sldId id="258" r:id="rId3"/>
    <p:sldId id="259" r:id="rId4"/>
    <p:sldId id="260" r:id="rId5"/>
    <p:sldId id="290" r:id="rId6"/>
    <p:sldId id="291" r:id="rId7"/>
    <p:sldId id="292" r:id="rId8"/>
    <p:sldId id="293" r:id="rId9"/>
    <p:sldId id="294" r:id="rId10"/>
    <p:sldId id="295" r:id="rId11"/>
    <p:sldId id="296" r:id="rId12"/>
    <p:sldId id="268" r:id="rId13"/>
    <p:sldId id="297" r:id="rId14"/>
    <p:sldId id="298" r:id="rId15"/>
    <p:sldId id="299" r:id="rId16"/>
    <p:sldId id="300" r:id="rId17"/>
    <p:sldId id="286" r:id="rId18"/>
    <p:sldId id="301" r:id="rId19"/>
    <p:sldId id="302" r:id="rId20"/>
    <p:sldId id="264" r:id="rId21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5282"/>
    <a:srgbClr val="EFEFEF"/>
    <a:srgbClr val="0081B7"/>
    <a:srgbClr val="F0F2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75"/>
    <p:restoredTop sz="96868"/>
  </p:normalViewPr>
  <p:slideViewPr>
    <p:cSldViewPr snapToGrid="0" snapToObjects="1">
      <p:cViewPr>
        <p:scale>
          <a:sx n="80" d="100"/>
          <a:sy n="80" d="100"/>
        </p:scale>
        <p:origin x="797" y="178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F46403-FDAE-9A4C-B8D4-29A17587F41F}" type="datetimeFigureOut">
              <a:rPr lang="en-KR" smtClean="0"/>
              <a:t>10/06/2020</a:t>
            </a:fld>
            <a:endParaRPr lang="en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7DD1F9-093D-6246-AD16-A3130603A936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757763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7DD1F9-093D-6246-AD16-A3130603A936}" type="slidenum">
              <a:rPr lang="en-KR" smtClean="0"/>
              <a:t>4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935823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7DD1F9-093D-6246-AD16-A3130603A936}" type="slidenum">
              <a:rPr lang="en-KR" smtClean="0"/>
              <a:t>12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26105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06FDB-74E3-DA40-84F2-342E6250C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F4B74A-09E3-154B-BC33-41288422E9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F2A19-84D7-D348-839E-72AB95A39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1BFC7-0E2A-3D45-8BEE-6842479193F0}" type="datetimeFigureOut">
              <a:rPr lang="en-KR" smtClean="0"/>
              <a:t>10/06/2020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C44765-2086-E74B-819F-72812B195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45C603-1DE6-B54B-B241-C654A19EF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35038-3A8F-D049-B1A1-D9DCC57CCE5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321770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F8745-832B-1543-9FB2-E74D7972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E09844-73CF-1146-B3B9-3E7E53D5AA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4A186-C52B-1040-A0C5-C3BD7FD3C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1BFC7-0E2A-3D45-8BEE-6842479193F0}" type="datetimeFigureOut">
              <a:rPr lang="en-KR" smtClean="0"/>
              <a:t>10/06/2020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893456-2D27-2B4A-AA75-864AE303B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C0B05-1D77-D145-B24C-892B9734C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35038-3A8F-D049-B1A1-D9DCC57CCE5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624118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2FDC27-DA35-A249-84E8-1C711CCC95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C5F6C7-DABE-594E-B337-5CFDA32269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1F6F8C-B799-9E4F-AB60-CA6FFC5C8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1BFC7-0E2A-3D45-8BEE-6842479193F0}" type="datetimeFigureOut">
              <a:rPr lang="en-KR" smtClean="0"/>
              <a:t>10/06/2020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0C5506-5B3A-374B-93D3-BBC157D53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E8F47-26C5-C740-91E0-CA7CBABF1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35038-3A8F-D049-B1A1-D9DCC57CCE5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776133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041FA-5612-5547-95E9-1257C20B8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A7837-2BE0-B646-824A-A913809F2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338A5-6DDF-0349-8D10-07EED2020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1BFC7-0E2A-3D45-8BEE-6842479193F0}" type="datetimeFigureOut">
              <a:rPr lang="en-KR" smtClean="0"/>
              <a:t>10/06/2020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FCEF6-7292-D74C-869B-5B6A50087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5DC063-55B2-B440-A980-749E881E4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35038-3A8F-D049-B1A1-D9DCC57CCE5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489675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7D956-FB9F-7F47-9CB1-1256BC2E3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667925-E60C-3747-9B3D-262BB8567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6149E1-6317-E845-A869-297C10439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1BFC7-0E2A-3D45-8BEE-6842479193F0}" type="datetimeFigureOut">
              <a:rPr lang="en-KR" smtClean="0"/>
              <a:t>10/06/2020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70819B-E2E0-3E4A-BA46-F165C02D7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7DAD9-2BC9-594C-9793-EEF6F9F8A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35038-3A8F-D049-B1A1-D9DCC57CCE5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662721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9F75D-E296-E243-86F5-811D489C6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ACAC0-D2BB-B348-8726-21F6A019D2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9C9D2E-67ED-F846-8B84-8A690751BE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9D9899-0018-D54F-9757-076947287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1BFC7-0E2A-3D45-8BEE-6842479193F0}" type="datetimeFigureOut">
              <a:rPr lang="en-KR" smtClean="0"/>
              <a:t>10/06/2020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8ED935-9ED9-6D47-B41F-94DCD11BB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CA16DB-3DD0-3545-AFB2-C1E0B585F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35038-3A8F-D049-B1A1-D9DCC57CCE5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045641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467AA-4F9B-8E42-8DA7-FE0FE512C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38373A-130D-6D44-8583-0321E8631B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02FA86-7320-8A4D-BF64-2410034A5C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AEEB01-E903-A641-BB2F-DD3506816F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35397E-FB6F-7147-AB65-58812DE8D8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E7E203-C592-FA4B-ACBC-B7E8E2A04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1BFC7-0E2A-3D45-8BEE-6842479193F0}" type="datetimeFigureOut">
              <a:rPr lang="en-KR" smtClean="0"/>
              <a:t>10/06/2020</a:t>
            </a:fld>
            <a:endParaRPr lang="en-K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6A7DA0-BF4E-434B-B5DD-860CA494B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2916D6-6F62-E54D-879B-DDA33C0BC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35038-3A8F-D049-B1A1-D9DCC57CCE5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261806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E425E-A4CF-694D-843B-5BFC0FA41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2891C-0D82-0D48-B350-8974F106C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1BFC7-0E2A-3D45-8BEE-6842479193F0}" type="datetimeFigureOut">
              <a:rPr lang="en-KR" smtClean="0"/>
              <a:t>10/06/2020</a:t>
            </a:fld>
            <a:endParaRPr lang="en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DFBD5C-9746-A549-A4D0-9E636ACC7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8A2ABA-D8F1-2441-9844-51896D16A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35038-3A8F-D049-B1A1-D9DCC57CCE5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409762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88F0B6-D63D-DF4D-82F9-80C16D1D2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1BFC7-0E2A-3D45-8BEE-6842479193F0}" type="datetimeFigureOut">
              <a:rPr lang="en-KR" smtClean="0"/>
              <a:t>10/06/2020</a:t>
            </a:fld>
            <a:endParaRPr lang="en-K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8E0BDB-A734-BF4E-961F-5AA1D54CB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31E650-B723-9E43-8A17-A141872A7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35038-3A8F-D049-B1A1-D9DCC57CCE5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93579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C8936-2226-C740-96DF-AD82C1D42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7AA6F-F75E-B146-8365-DBE58FF86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B6287-3AFC-A446-83DA-3934571490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5AF872-B7E4-1342-B605-962B347B7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1BFC7-0E2A-3D45-8BEE-6842479193F0}" type="datetimeFigureOut">
              <a:rPr lang="en-KR" smtClean="0"/>
              <a:t>10/06/2020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6D6213-F764-A94A-87EF-7BBB9CCC1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64794B-9B00-F74F-9063-C746E1994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35038-3A8F-D049-B1A1-D9DCC57CCE5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894510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81B3D-8218-B94E-9F5B-CDF38033D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6DCC1B-EBED-9E41-BA37-DC76B143D9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DAFE3F-1D68-1F4A-83AE-26C6C19FD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B8190B-2765-234F-97E9-D6DF4D551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1BFC7-0E2A-3D45-8BEE-6842479193F0}" type="datetimeFigureOut">
              <a:rPr lang="en-KR" smtClean="0"/>
              <a:t>10/06/2020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4DED7-15D4-9949-A581-282F56F15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ACBA3D-98CB-D944-BF51-FA85B9981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35038-3A8F-D049-B1A1-D9DCC57CCE5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843655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3513C8-AE0C-9047-A345-5DA22810F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5CF414-82D9-0A4B-94C6-7A679A5051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52805-BAAE-C840-86A5-93CBAF3643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41BFC7-0E2A-3D45-8BEE-6842479193F0}" type="datetimeFigureOut">
              <a:rPr lang="en-KR" smtClean="0"/>
              <a:t>10/06/2020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B9EDC-5DF6-0544-84E8-E810027660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8CB40C-C78F-1F45-ABCB-B558179A62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F35038-3A8F-D049-B1A1-D9DCC57CCE5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004946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E4D482-C68E-AA4A-8AED-582482560DC7}"/>
              </a:ext>
            </a:extLst>
          </p:cNvPr>
          <p:cNvSpPr txBox="1"/>
          <p:nvPr/>
        </p:nvSpPr>
        <p:spPr>
          <a:xfrm>
            <a:off x="4261104" y="2901696"/>
            <a:ext cx="3669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2020_02 </a:t>
            </a:r>
            <a:r>
              <a:rPr lang="en-US" altLang="ko-KR" b="1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Kuggle</a:t>
            </a:r>
            <a:r>
              <a:rPr lang="en-US" altLang="ko-KR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정규세션</a:t>
            </a:r>
            <a:r>
              <a:rPr lang="en-US" altLang="ko-KR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_W5</a:t>
            </a:r>
            <a:endParaRPr lang="en-KR" b="1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62F73C-E384-B34C-837C-AFA7C5961BDD}"/>
              </a:ext>
            </a:extLst>
          </p:cNvPr>
          <p:cNvSpPr txBox="1"/>
          <p:nvPr/>
        </p:nvSpPr>
        <p:spPr>
          <a:xfrm>
            <a:off x="4261104" y="3488436"/>
            <a:ext cx="3669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2020.10.06</a:t>
            </a:r>
            <a:endParaRPr lang="en-KR" sz="16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29320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E2937D3-689E-41A5-89A2-51CC196D10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16" t="29306" r="22891" b="8750"/>
          <a:stretch/>
        </p:blipFill>
        <p:spPr>
          <a:xfrm>
            <a:off x="219076" y="2160585"/>
            <a:ext cx="6838950" cy="4248151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34D5D91-B3D8-4BED-AF1D-64D97FB7C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30300"/>
          </a:xfrm>
        </p:spPr>
        <p:txBody>
          <a:bodyPr/>
          <a:lstStyle/>
          <a:p>
            <a:pPr algn="ctr"/>
            <a:r>
              <a:rPr lang="en-US" altLang="ko-KR" dirty="0">
                <a:solidFill>
                  <a:schemeClr val="accent6">
                    <a:lumMod val="5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Training Examples </a:t>
            </a:r>
            <a:r>
              <a:rPr lang="en-US" altLang="ko-KR" dirty="0">
                <a:solidFill>
                  <a:schemeClr val="accent1">
                    <a:lumMod val="60000"/>
                    <a:lumOff val="4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(2) </a:t>
            </a:r>
            <a:r>
              <a: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다음 노드 결정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C1339E7-9F99-4512-A55C-6ABAB7B5AB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45" t="21806" r="25702" b="21726"/>
          <a:stretch/>
        </p:blipFill>
        <p:spPr>
          <a:xfrm>
            <a:off x="323850" y="1411288"/>
            <a:ext cx="7780619" cy="4997448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8ADE46-0F94-477A-A707-F5D9CFF6F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29499" y="2725735"/>
            <a:ext cx="4762501" cy="31178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800" dirty="0" err="1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S_sunny</a:t>
            </a: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 = {D1,D2,D8,D9,D11}</a:t>
            </a:r>
          </a:p>
          <a:p>
            <a:pPr marL="0" indent="0">
              <a:buNone/>
            </a:pPr>
            <a:endParaRPr lang="en-US" altLang="ko-KR" sz="1800" dirty="0"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  <a:p>
            <a:pPr marL="0" indent="0">
              <a:buNone/>
            </a:pP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Gain(</a:t>
            </a:r>
            <a:r>
              <a:rPr lang="en-US" altLang="ko-KR" sz="1800" dirty="0" err="1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S_sunny,Humidity</a:t>
            </a: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) = 0.97 – 3/5*0– 2/5*0</a:t>
            </a:r>
          </a:p>
          <a:p>
            <a:pPr marL="0" indent="0">
              <a:buNone/>
            </a:pP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= 0.97</a:t>
            </a:r>
          </a:p>
          <a:p>
            <a:pPr marL="0" indent="0">
              <a:buNone/>
            </a:pP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Gain(</a:t>
            </a:r>
            <a:r>
              <a:rPr lang="en-US" altLang="ko-KR" sz="1800" dirty="0" err="1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S_sunny,Temperature</a:t>
            </a: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) = 0.97 – 2/5*0 – 2/5*1 – 1/5*0 = 0.57</a:t>
            </a:r>
          </a:p>
          <a:p>
            <a:pPr marL="0" indent="0">
              <a:buNone/>
            </a:pP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Gain(</a:t>
            </a:r>
            <a:r>
              <a:rPr lang="en-US" altLang="ko-KR" sz="1800" dirty="0" err="1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S_sunny,Wind</a:t>
            </a: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) = 0.97 – 2/5*1 – 3/5*0.918 = 0.019</a:t>
            </a:r>
          </a:p>
        </p:txBody>
      </p:sp>
    </p:spTree>
    <p:extLst>
      <p:ext uri="{BB962C8B-B14F-4D97-AF65-F5344CB8AC3E}">
        <p14:creationId xmlns:p14="http://schemas.microsoft.com/office/powerpoint/2010/main" val="106760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A7B5BA0-65EA-4479-AC3C-421E67E03A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50" r="8985" b="7917"/>
          <a:stretch/>
        </p:blipFill>
        <p:spPr>
          <a:xfrm>
            <a:off x="628650" y="600075"/>
            <a:ext cx="11096625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6435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8F1F90-9431-CA45-AEC7-B6EEF0412956}"/>
              </a:ext>
            </a:extLst>
          </p:cNvPr>
          <p:cNvSpPr txBox="1"/>
          <p:nvPr/>
        </p:nvSpPr>
        <p:spPr>
          <a:xfrm>
            <a:off x="2765300" y="1583752"/>
            <a:ext cx="7432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02.</a:t>
            </a:r>
            <a:r>
              <a:rPr lang="ko-KR" altLang="en-US" sz="40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40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Attributes with ‘</a:t>
            </a:r>
            <a:r>
              <a:rPr lang="en-US" altLang="ko-KR" sz="4000" b="1" dirty="0">
                <a:solidFill>
                  <a:schemeClr val="bg1"/>
                </a:solidFill>
                <a:highlight>
                  <a:srgbClr val="C0C0C0"/>
                </a:highlight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		</a:t>
            </a:r>
            <a:r>
              <a:rPr lang="en-US" altLang="ko-KR" sz="40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‘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D28F0B5-14E0-604A-9921-B90247211EED}"/>
              </a:ext>
            </a:extLst>
          </p:cNvPr>
          <p:cNvGrpSpPr/>
          <p:nvPr/>
        </p:nvGrpSpPr>
        <p:grpSpPr>
          <a:xfrm>
            <a:off x="5172085" y="3762742"/>
            <a:ext cx="2790814" cy="454676"/>
            <a:chOff x="5415475" y="3813064"/>
            <a:chExt cx="2790814" cy="45467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33D6700-AE4D-5E4A-9B55-2A195CC33022}"/>
                </a:ext>
              </a:extLst>
            </p:cNvPr>
            <p:cNvSpPr txBox="1"/>
            <p:nvPr/>
          </p:nvSpPr>
          <p:spPr>
            <a:xfrm>
              <a:off x="5575878" y="3813064"/>
              <a:ext cx="2630411" cy="45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ko-KR" sz="1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Continuous valued attributes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6C53E99-B3F2-DD4E-AF95-147546487B80}"/>
                </a:ext>
              </a:extLst>
            </p:cNvPr>
            <p:cNvSpPr/>
            <p:nvPr/>
          </p:nvSpPr>
          <p:spPr>
            <a:xfrm>
              <a:off x="5415475" y="4081556"/>
              <a:ext cx="69198" cy="79083"/>
            </a:xfrm>
            <a:prstGeom prst="rect">
              <a:avLst/>
            </a:prstGeom>
            <a:solidFill>
              <a:srgbClr val="0352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1C9F6393-0642-884A-83AB-DF919AEEA04E}"/>
              </a:ext>
            </a:extLst>
          </p:cNvPr>
          <p:cNvGrpSpPr/>
          <p:nvPr/>
        </p:nvGrpSpPr>
        <p:grpSpPr>
          <a:xfrm>
            <a:off x="5172085" y="4291157"/>
            <a:ext cx="3277076" cy="454676"/>
            <a:chOff x="5415475" y="3813064"/>
            <a:chExt cx="3277076" cy="45467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D374E0C-8469-4743-9399-8B763BFB59BF}"/>
                </a:ext>
              </a:extLst>
            </p:cNvPr>
            <p:cNvSpPr txBox="1"/>
            <p:nvPr/>
          </p:nvSpPr>
          <p:spPr>
            <a:xfrm>
              <a:off x="5575878" y="3813064"/>
              <a:ext cx="3116673" cy="45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ko-KR" sz="1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Many Values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E093C2B-2E82-6647-8A8D-E67036A0A0A9}"/>
                </a:ext>
              </a:extLst>
            </p:cNvPr>
            <p:cNvSpPr/>
            <p:nvPr/>
          </p:nvSpPr>
          <p:spPr>
            <a:xfrm>
              <a:off x="5415475" y="4081556"/>
              <a:ext cx="69198" cy="79083"/>
            </a:xfrm>
            <a:prstGeom prst="rect">
              <a:avLst/>
            </a:prstGeom>
            <a:solidFill>
              <a:srgbClr val="0352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C31F96A-07EE-3D48-A127-8E27D9D8736A}"/>
              </a:ext>
            </a:extLst>
          </p:cNvPr>
          <p:cNvGrpSpPr/>
          <p:nvPr/>
        </p:nvGrpSpPr>
        <p:grpSpPr>
          <a:xfrm>
            <a:off x="5172085" y="4819572"/>
            <a:ext cx="2458928" cy="454676"/>
            <a:chOff x="5415475" y="3813064"/>
            <a:chExt cx="2458928" cy="45467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F2EE3E7-0A7D-2C4E-9FE9-66E58BC08DC2}"/>
                </a:ext>
              </a:extLst>
            </p:cNvPr>
            <p:cNvSpPr txBox="1"/>
            <p:nvPr/>
          </p:nvSpPr>
          <p:spPr>
            <a:xfrm>
              <a:off x="5575879" y="3813064"/>
              <a:ext cx="2298524" cy="45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ko-KR" sz="1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Costs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1D7564E-A7CF-9A42-902D-92334F661CFA}"/>
                </a:ext>
              </a:extLst>
            </p:cNvPr>
            <p:cNvSpPr/>
            <p:nvPr/>
          </p:nvSpPr>
          <p:spPr>
            <a:xfrm>
              <a:off x="5415475" y="4081556"/>
              <a:ext cx="69198" cy="79083"/>
            </a:xfrm>
            <a:prstGeom prst="rect">
              <a:avLst/>
            </a:prstGeom>
            <a:solidFill>
              <a:srgbClr val="0352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 dirty="0"/>
            </a:p>
          </p:txBody>
        </p:sp>
      </p:grpSp>
      <p:grpSp>
        <p:nvGrpSpPr>
          <p:cNvPr id="15" name="Group 10">
            <a:extLst>
              <a:ext uri="{FF2B5EF4-FFF2-40B4-BE49-F238E27FC236}">
                <a16:creationId xmlns:a16="http://schemas.microsoft.com/office/drawing/2014/main" id="{3DC9D32B-3251-4198-9632-C642D8D94030}"/>
              </a:ext>
            </a:extLst>
          </p:cNvPr>
          <p:cNvGrpSpPr/>
          <p:nvPr/>
        </p:nvGrpSpPr>
        <p:grpSpPr>
          <a:xfrm>
            <a:off x="5180107" y="5324896"/>
            <a:ext cx="1941334" cy="454676"/>
            <a:chOff x="5415475" y="3813064"/>
            <a:chExt cx="1941334" cy="45467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5ACD721-957F-4D80-9A44-A4E5EE278073}"/>
                </a:ext>
              </a:extLst>
            </p:cNvPr>
            <p:cNvSpPr txBox="1"/>
            <p:nvPr/>
          </p:nvSpPr>
          <p:spPr>
            <a:xfrm>
              <a:off x="5575879" y="3813064"/>
              <a:ext cx="1780930" cy="45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ko-KR" sz="1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Model </a:t>
              </a:r>
              <a:r>
                <a:rPr lang="ko-KR" altLang="en-US" sz="1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장단점</a:t>
              </a:r>
              <a:endParaRPr lang="en-US" altLang="ko-KR" sz="1400" dirty="0"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</p:txBody>
        </p:sp>
        <p:sp>
          <p:nvSpPr>
            <p:cNvPr id="17" name="Rectangle 12">
              <a:extLst>
                <a:ext uri="{FF2B5EF4-FFF2-40B4-BE49-F238E27FC236}">
                  <a16:creationId xmlns:a16="http://schemas.microsoft.com/office/drawing/2014/main" id="{AC64645A-57E7-4BDF-B464-72EF3895F0DA}"/>
                </a:ext>
              </a:extLst>
            </p:cNvPr>
            <p:cNvSpPr/>
            <p:nvPr/>
          </p:nvSpPr>
          <p:spPr>
            <a:xfrm>
              <a:off x="5415475" y="4081556"/>
              <a:ext cx="69198" cy="79083"/>
            </a:xfrm>
            <a:prstGeom prst="rect">
              <a:avLst/>
            </a:prstGeom>
            <a:solidFill>
              <a:srgbClr val="0352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 dirty="0"/>
            </a:p>
          </p:txBody>
        </p:sp>
      </p:grpSp>
    </p:spTree>
    <p:extLst>
      <p:ext uri="{BB962C8B-B14F-4D97-AF65-F5344CB8AC3E}">
        <p14:creationId xmlns:p14="http://schemas.microsoft.com/office/powerpoint/2010/main" val="3924705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4D5D91-B3D8-4BED-AF1D-64D97FB7C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30300"/>
          </a:xfrm>
        </p:spPr>
        <p:txBody>
          <a:bodyPr/>
          <a:lstStyle/>
          <a:p>
            <a:pPr algn="ctr"/>
            <a:r>
              <a:rPr lang="en-US" altLang="ko-KR" dirty="0">
                <a:solidFill>
                  <a:srgbClr val="92D050"/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Continuous</a:t>
            </a:r>
            <a:r>
              <a:rPr lang="en-US" altLang="ko-KR" dirty="0">
                <a:solidFill>
                  <a:schemeClr val="accent6">
                    <a:lumMod val="5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 Valued Attributes</a:t>
            </a:r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8ADE46-0F94-477A-A707-F5D9CFF6F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1651"/>
            <a:ext cx="10515600" cy="20573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Create a </a:t>
            </a:r>
            <a:r>
              <a:rPr lang="en-US" altLang="ko-KR" sz="2500" dirty="0">
                <a:solidFill>
                  <a:srgbClr val="FFC000"/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discrete </a:t>
            </a:r>
            <a:r>
              <a:rPr lang="en-US" altLang="ko-KR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attribute to test continuous</a:t>
            </a:r>
          </a:p>
          <a:p>
            <a:pPr marL="0" indent="0">
              <a:buNone/>
            </a:pPr>
            <a:endParaRPr lang="en-US" altLang="ko-KR" sz="2500" dirty="0"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  <a:p>
            <a:pPr marL="0" indent="0">
              <a:buNone/>
            </a:pPr>
            <a:r>
              <a:rPr lang="en-US" altLang="ko-KR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Temperature = 82.5</a:t>
            </a:r>
          </a:p>
          <a:p>
            <a:pPr marL="0" indent="0">
              <a:buNone/>
            </a:pPr>
            <a:r>
              <a:rPr lang="en-US" altLang="ko-KR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(Temperature &gt; 72.3) = T, F</a:t>
            </a:r>
          </a:p>
          <a:p>
            <a:pPr marL="0" indent="0">
              <a:buNone/>
            </a:pPr>
            <a:endParaRPr lang="en-US" altLang="ko-KR" sz="2500" dirty="0"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D4CD45CA-8BC5-4B33-94C6-0BB32EF052DA}"/>
              </a:ext>
            </a:extLst>
          </p:cNvPr>
          <p:cNvSpPr txBox="1">
            <a:spLocks/>
          </p:cNvSpPr>
          <p:nvPr/>
        </p:nvSpPr>
        <p:spPr>
          <a:xfrm>
            <a:off x="2419350" y="4562477"/>
            <a:ext cx="8143875" cy="1076324"/>
          </a:xfrm>
          <a:prstGeom prst="rect">
            <a:avLst/>
          </a:prstGeom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Temperature:	 40	48	60	72	80	90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500" dirty="0" err="1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PlayTennis</a:t>
            </a:r>
            <a:r>
              <a:rPr lang="en-US" altLang="ko-KR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:	No	No	Yes	Yes	Yes	No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500" dirty="0"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2188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4D5D91-B3D8-4BED-AF1D-64D97FB7C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30300"/>
          </a:xfrm>
        </p:spPr>
        <p:txBody>
          <a:bodyPr/>
          <a:lstStyle/>
          <a:p>
            <a:pPr algn="ctr"/>
            <a:r>
              <a:rPr lang="en-US" altLang="ko-KR" dirty="0">
                <a:solidFill>
                  <a:schemeClr val="accent6">
                    <a:lumMod val="5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Attributes with </a:t>
            </a:r>
            <a:r>
              <a:rPr lang="en-US" altLang="ko-KR" dirty="0">
                <a:solidFill>
                  <a:srgbClr val="92D050"/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Many Values</a:t>
            </a:r>
            <a:endParaRPr lang="ko-KR" altLang="en-US" dirty="0">
              <a:solidFill>
                <a:srgbClr val="92D050"/>
              </a:solidFill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8ADE46-0F94-477A-A707-F5D9CFF6F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1650"/>
            <a:ext cx="10515600" cy="47212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Problem:</a:t>
            </a:r>
          </a:p>
          <a:p>
            <a:pPr marL="0" indent="0">
              <a:buNone/>
            </a:pPr>
            <a:r>
              <a:rPr lang="en-US" altLang="ko-KR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 - </a:t>
            </a:r>
            <a:r>
              <a:rPr lang="ko-KR" altLang="en-US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속성값이 많다면</a:t>
            </a:r>
            <a:r>
              <a:rPr lang="en-US" altLang="ko-KR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, Gain</a:t>
            </a:r>
            <a:r>
              <a:rPr lang="ko-KR" altLang="en-US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은 그 속성을 선택</a:t>
            </a:r>
            <a:endParaRPr lang="en-US" altLang="ko-KR" sz="2500" dirty="0"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  <a:p>
            <a:pPr marL="0" indent="0">
              <a:buNone/>
            </a:pPr>
            <a:r>
              <a:rPr lang="en-US" altLang="ko-KR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 - Date = Jun_3_1996</a:t>
            </a:r>
            <a:r>
              <a:rPr lang="ko-KR" altLang="en-US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이 속성이라고 상상해봐요</a:t>
            </a:r>
            <a:endParaRPr lang="en-US" altLang="ko-KR" sz="2500" dirty="0"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  <a:p>
            <a:pPr marL="0" indent="0">
              <a:buNone/>
            </a:pPr>
            <a:endParaRPr lang="en-US" altLang="ko-KR" sz="2500" dirty="0"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  <a:p>
            <a:pPr marL="0" indent="0">
              <a:buNone/>
            </a:pPr>
            <a:r>
              <a:rPr lang="en-US" altLang="ko-KR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One approach: use </a:t>
            </a:r>
            <a:r>
              <a:rPr lang="en-US" altLang="ko-KR" sz="2500" dirty="0" err="1">
                <a:solidFill>
                  <a:schemeClr val="accent6">
                    <a:lumMod val="5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GainRatio</a:t>
            </a:r>
            <a:r>
              <a:rPr lang="en-US" altLang="ko-KR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 instead</a:t>
            </a:r>
          </a:p>
          <a:p>
            <a:pPr marL="0" indent="0">
              <a:buNone/>
            </a:pPr>
            <a:endParaRPr lang="en-US" altLang="ko-KR" sz="2500" dirty="0"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E7839F0-4003-4163-A79A-FA65191449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29" t="57778" r="31015" b="5324"/>
          <a:stretch/>
        </p:blipFill>
        <p:spPr>
          <a:xfrm>
            <a:off x="3038475" y="4132261"/>
            <a:ext cx="6115050" cy="2530473"/>
          </a:xfrm>
          <a:prstGeom prst="rect">
            <a:avLst/>
          </a:prstGeom>
          <a:ln w="38100">
            <a:solidFill>
              <a:schemeClr val="accent6">
                <a:lumMod val="20000"/>
                <a:lumOff val="8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47912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4D5D91-B3D8-4BED-AF1D-64D97FB7C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30300"/>
          </a:xfrm>
        </p:spPr>
        <p:txBody>
          <a:bodyPr/>
          <a:lstStyle/>
          <a:p>
            <a:pPr algn="ctr"/>
            <a:r>
              <a:rPr lang="en-US" altLang="ko-KR" dirty="0">
                <a:solidFill>
                  <a:schemeClr val="accent6">
                    <a:lumMod val="5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Attributes with </a:t>
            </a:r>
            <a:r>
              <a:rPr lang="en-US" altLang="ko-KR" dirty="0">
                <a:solidFill>
                  <a:srgbClr val="92D050"/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Costs</a:t>
            </a:r>
            <a:endParaRPr lang="ko-KR" altLang="en-US" dirty="0">
              <a:solidFill>
                <a:srgbClr val="92D050"/>
              </a:solidFill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8ADE46-0F94-477A-A707-F5D9CFF6F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1650"/>
            <a:ext cx="10515600" cy="27017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Consider:</a:t>
            </a:r>
          </a:p>
          <a:p>
            <a:pPr marL="0" indent="0">
              <a:buNone/>
            </a:pPr>
            <a:r>
              <a:rPr lang="en-US" altLang="ko-KR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 - </a:t>
            </a:r>
            <a:r>
              <a:rPr lang="ko-KR" altLang="en-US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의학</a:t>
            </a:r>
            <a:r>
              <a:rPr lang="en-US" altLang="ko-KR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 </a:t>
            </a:r>
            <a:r>
              <a:rPr lang="ko-KR" altLang="en-US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진단</a:t>
            </a:r>
            <a:r>
              <a:rPr lang="en-US" altLang="ko-KR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, </a:t>
            </a:r>
            <a:r>
              <a:rPr lang="en-US" altLang="ko-KR" sz="2000" dirty="0" err="1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BloodTest</a:t>
            </a:r>
            <a:r>
              <a:rPr lang="ko-KR" altLang="en-US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는 </a:t>
            </a:r>
            <a:r>
              <a:rPr lang="en-US" altLang="ko-KR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$150</a:t>
            </a:r>
            <a:r>
              <a:rPr lang="ko-KR" altLang="en-US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의 비용이</a:t>
            </a:r>
            <a:endParaRPr lang="en-US" altLang="ko-KR" sz="2000" dirty="0"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  <a:p>
            <a:pPr marL="0" indent="0">
              <a:buNone/>
            </a:pPr>
            <a:r>
              <a:rPr lang="en-US" altLang="ko-KR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 - </a:t>
            </a:r>
            <a:r>
              <a:rPr lang="ko-KR" altLang="en-US" sz="2000" dirty="0" err="1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로봇학</a:t>
            </a:r>
            <a:r>
              <a:rPr lang="en-US" altLang="ko-KR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, Width_from_1ft </a:t>
            </a:r>
            <a:r>
              <a:rPr lang="ko-KR" altLang="en-US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는 </a:t>
            </a:r>
            <a:r>
              <a:rPr lang="en-US" altLang="ko-KR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23</a:t>
            </a:r>
            <a:r>
              <a:rPr lang="ko-KR" altLang="en-US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초의 비용이 사용됨</a:t>
            </a:r>
            <a:endParaRPr lang="en-US" altLang="ko-KR" sz="2000" dirty="0"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  <a:p>
            <a:pPr marL="0" indent="0">
              <a:buNone/>
            </a:pPr>
            <a:endParaRPr lang="en-US" altLang="ko-KR" sz="2500" dirty="0"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  <a:p>
            <a:pPr marL="0" indent="0">
              <a:buNone/>
            </a:pPr>
            <a:r>
              <a:rPr lang="en-US" altLang="ko-KR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A consistent</a:t>
            </a:r>
            <a:r>
              <a:rPr lang="ko-KR" altLang="en-US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 </a:t>
            </a:r>
            <a:r>
              <a:rPr lang="en-US" altLang="ko-KR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Tree</a:t>
            </a:r>
            <a:r>
              <a:rPr lang="ko-KR" altLang="en-US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가 </a:t>
            </a:r>
            <a:r>
              <a:rPr lang="en-US" altLang="ko-KR" sz="2500" dirty="0">
                <a:solidFill>
                  <a:srgbClr val="92D050"/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low expected cost</a:t>
            </a:r>
            <a:r>
              <a:rPr lang="ko-KR" altLang="en-US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로 학습하게 하는</a:t>
            </a:r>
            <a:r>
              <a:rPr lang="en-US" altLang="ko-KR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 </a:t>
            </a:r>
            <a:r>
              <a:rPr lang="ko-KR" altLang="en-US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방법은</a:t>
            </a:r>
            <a:r>
              <a:rPr lang="en-US" altLang="ko-KR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?</a:t>
            </a:r>
          </a:p>
          <a:p>
            <a:pPr marL="0" indent="0">
              <a:buNone/>
            </a:pPr>
            <a:r>
              <a:rPr lang="en-US" altLang="ko-KR" sz="25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One approach: replace gain by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54B7E87-7575-494E-A9FD-16551D3A3F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94" t="51111" r="35781" b="11372"/>
          <a:stretch/>
        </p:blipFill>
        <p:spPr>
          <a:xfrm>
            <a:off x="6000750" y="4057650"/>
            <a:ext cx="5050492" cy="2572871"/>
          </a:xfrm>
          <a:prstGeom prst="rect">
            <a:avLst/>
          </a:prstGeom>
          <a:ln w="38100">
            <a:solidFill>
              <a:schemeClr val="accent6">
                <a:lumMod val="20000"/>
                <a:lumOff val="8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74065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4D5D91-B3D8-4BED-AF1D-64D97FB7C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30300"/>
          </a:xfrm>
        </p:spPr>
        <p:txBody>
          <a:bodyPr/>
          <a:lstStyle/>
          <a:p>
            <a:pPr algn="ctr"/>
            <a:r>
              <a:rPr lang="en-US" altLang="ko-KR" dirty="0">
                <a:solidFill>
                  <a:schemeClr val="accent6">
                    <a:lumMod val="5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Advantages and Disadvantages</a:t>
            </a:r>
            <a:endParaRPr lang="ko-KR" altLang="en-US" dirty="0">
              <a:solidFill>
                <a:srgbClr val="92D050"/>
              </a:solidFill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C88E766-A4AC-4785-A412-34EA0FBE3F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3460750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highlight>
                  <a:srgbClr val="C0C0C0"/>
                </a:highlight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Advantages</a:t>
            </a:r>
          </a:p>
          <a:p>
            <a:r>
              <a:rPr lang="en-US" altLang="ko-KR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Does feature selection</a:t>
            </a:r>
          </a:p>
          <a:p>
            <a:r>
              <a:rPr lang="en-US" altLang="ko-KR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Handles features of different types</a:t>
            </a:r>
          </a:p>
          <a:p>
            <a:r>
              <a:rPr lang="en-US" altLang="ko-KR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Very fast prediction</a:t>
            </a:r>
          </a:p>
          <a:p>
            <a:r>
              <a:rPr lang="en-US" altLang="ko-KR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Interpretable decision rules</a:t>
            </a:r>
            <a:endParaRPr lang="ko-KR" altLang="en-US" dirty="0"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</p:txBody>
      </p:sp>
      <p:sp>
        <p:nvSpPr>
          <p:cNvPr id="7" name="내용 개체 틀 5">
            <a:extLst>
              <a:ext uri="{FF2B5EF4-FFF2-40B4-BE49-F238E27FC236}">
                <a16:creationId xmlns:a16="http://schemas.microsoft.com/office/drawing/2014/main" id="{51E1FEB3-C899-476F-8B27-C6116CC8A075}"/>
              </a:ext>
            </a:extLst>
          </p:cNvPr>
          <p:cNvSpPr txBox="1">
            <a:spLocks/>
          </p:cNvSpPr>
          <p:nvPr/>
        </p:nvSpPr>
        <p:spPr>
          <a:xfrm>
            <a:off x="6096000" y="1825625"/>
            <a:ext cx="5257800" cy="3460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>
                <a:highlight>
                  <a:srgbClr val="C0C0C0"/>
                </a:highlight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Disadvantages</a:t>
            </a:r>
          </a:p>
          <a:p>
            <a:r>
              <a:rPr lang="en-US" altLang="ko-KR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Does not combine feature values, difficulty with dependent features</a:t>
            </a:r>
          </a:p>
          <a:p>
            <a:r>
              <a:rPr lang="en-US" altLang="ko-KR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Finding optimal trees is intractable</a:t>
            </a:r>
            <a:endParaRPr lang="ko-KR" altLang="en-US" dirty="0"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</p:txBody>
      </p:sp>
      <p:sp>
        <p:nvSpPr>
          <p:cNvPr id="8" name="내용 개체 틀 5">
            <a:extLst>
              <a:ext uri="{FF2B5EF4-FFF2-40B4-BE49-F238E27FC236}">
                <a16:creationId xmlns:a16="http://schemas.microsoft.com/office/drawing/2014/main" id="{F06A5C36-49A0-4095-BC1F-AFE0DD5F4C27}"/>
              </a:ext>
            </a:extLst>
          </p:cNvPr>
          <p:cNvSpPr txBox="1">
            <a:spLocks/>
          </p:cNvSpPr>
          <p:nvPr/>
        </p:nvSpPr>
        <p:spPr>
          <a:xfrm>
            <a:off x="838200" y="5286375"/>
            <a:ext cx="10515600" cy="89058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>
                <a:highlight>
                  <a:srgbClr val="C0C0C0"/>
                </a:highlight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Implement</a:t>
            </a:r>
          </a:p>
          <a:p>
            <a:pPr marL="0" indent="0">
              <a:buNone/>
            </a:pPr>
            <a:r>
              <a:rPr lang="en-US" altLang="ko-KR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 - C4.5: Free			-CART: Commercial</a:t>
            </a:r>
            <a:endParaRPr lang="ko-KR" altLang="en-US" dirty="0"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7563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0BD036-5FE2-4774-9F3C-7A300F600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25854"/>
            <a:ext cx="10515600" cy="2206291"/>
          </a:xfrm>
        </p:spPr>
        <p:txBody>
          <a:bodyPr/>
          <a:lstStyle/>
          <a:p>
            <a:pPr algn="ctr"/>
            <a:r>
              <a:rPr lang="en-US" altLang="ko-KR" b="1" dirty="0" err="1">
                <a:latin typeface="빙그레체Ⅱ" panose="02030503000000000000" pitchFamily="18" charset="-127"/>
                <a:ea typeface="빙그레체Ⅱ" panose="02030503000000000000" pitchFamily="18" charset="-127"/>
              </a:rPr>
              <a:t>Playtennis</a:t>
            </a:r>
            <a:r>
              <a:rPr lang="ko-KR" altLang="en-US" b="1" dirty="0">
                <a:latin typeface="빙그레체Ⅱ" panose="02030503000000000000" pitchFamily="18" charset="-127"/>
                <a:ea typeface="빙그레체Ⅱ" panose="02030503000000000000" pitchFamily="18" charset="-127"/>
              </a:rPr>
              <a:t> 데이터를 이용하여</a:t>
            </a:r>
            <a:br>
              <a:rPr lang="en-US" altLang="ko-KR" b="1" dirty="0">
                <a:latin typeface="빙그레체Ⅱ" panose="02030503000000000000" pitchFamily="18" charset="-127"/>
                <a:ea typeface="빙그레체Ⅱ" panose="02030503000000000000" pitchFamily="18" charset="-127"/>
              </a:rPr>
            </a:br>
            <a:br>
              <a:rPr lang="en-US" altLang="ko-KR" b="1" dirty="0">
                <a:latin typeface="빙그레체Ⅱ" panose="02030503000000000000" pitchFamily="18" charset="-127"/>
                <a:ea typeface="빙그레체Ⅱ" panose="02030503000000000000" pitchFamily="18" charset="-127"/>
              </a:rPr>
            </a:br>
            <a:r>
              <a:rPr lang="en-US" altLang="ko-KR" b="1" dirty="0">
                <a:latin typeface="빙그레체Ⅱ" panose="02030503000000000000" pitchFamily="18" charset="-127"/>
                <a:ea typeface="빙그레체Ⅱ" panose="02030503000000000000" pitchFamily="18" charset="-127"/>
              </a:rPr>
              <a:t>Decision Tree </a:t>
            </a:r>
            <a:r>
              <a:rPr lang="ko-KR" altLang="en-US" b="1" dirty="0">
                <a:latin typeface="빙그레체Ⅱ" panose="02030503000000000000" pitchFamily="18" charset="-127"/>
                <a:ea typeface="빙그레체Ⅱ" panose="02030503000000000000" pitchFamily="18" charset="-127"/>
              </a:rPr>
              <a:t>분류기 만들기</a:t>
            </a:r>
          </a:p>
        </p:txBody>
      </p:sp>
    </p:spTree>
    <p:extLst>
      <p:ext uri="{BB962C8B-B14F-4D97-AF65-F5344CB8AC3E}">
        <p14:creationId xmlns:p14="http://schemas.microsoft.com/office/powerpoint/2010/main" val="11162031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DA44BC-DC73-4C3F-B029-65C4338FB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accent6">
                    <a:lumMod val="5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과제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7C180AF-6CC3-4B4D-9037-1F053068E0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443" t="21806" r="31708" b="21726"/>
          <a:stretch/>
        </p:blipFill>
        <p:spPr>
          <a:xfrm>
            <a:off x="1009650" y="1373188"/>
            <a:ext cx="3943350" cy="3224109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F68BF968-E2D9-4482-A2BB-1BF90C1CC5FC}"/>
              </a:ext>
            </a:extLst>
          </p:cNvPr>
          <p:cNvSpPr/>
          <p:nvPr/>
        </p:nvSpPr>
        <p:spPr>
          <a:xfrm>
            <a:off x="3752850" y="2962275"/>
            <a:ext cx="1200150" cy="828675"/>
          </a:xfrm>
          <a:prstGeom prst="roundRect">
            <a:avLst/>
          </a:prstGeom>
          <a:solidFill>
            <a:schemeClr val="accent6">
              <a:lumMod val="50000"/>
              <a:alpha val="3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BAB362-8731-44A0-AE56-85245B2A2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7152" y="4871193"/>
            <a:ext cx="8020048" cy="4056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(1) </a:t>
            </a:r>
            <a:r>
              <a:rPr lang="ko-KR" altLang="en-US" sz="2000" dirty="0">
                <a:solidFill>
                  <a:schemeClr val="bg1"/>
                </a:solidFill>
                <a:highlight>
                  <a:srgbClr val="008000"/>
                </a:highlight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여기</a:t>
            </a:r>
            <a:r>
              <a:rPr lang="ko-KR" altLang="en-US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에 들어갈 자질이 무엇인지 </a:t>
            </a:r>
            <a:r>
              <a:rPr lang="en-US" altLang="ko-KR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hand simulation </a:t>
            </a:r>
            <a:r>
              <a:rPr lang="ko-KR" altLang="en-US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하여 결정하세요</a:t>
            </a:r>
            <a:r>
              <a:rPr lang="en-US" altLang="ko-KR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.</a:t>
            </a:r>
            <a:endParaRPr lang="ko-KR" altLang="en-US" sz="2000" dirty="0"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729DE54D-6412-4F98-91BD-DCCCFBA9A285}"/>
              </a:ext>
            </a:extLst>
          </p:cNvPr>
          <p:cNvSpPr txBox="1">
            <a:spLocks/>
          </p:cNvSpPr>
          <p:nvPr/>
        </p:nvSpPr>
        <p:spPr>
          <a:xfrm>
            <a:off x="3867152" y="5309342"/>
            <a:ext cx="8020048" cy="8874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(2) IRIS</a:t>
            </a:r>
            <a:r>
              <a:rPr lang="ko-KR" altLang="en-US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 데이터를 이용하여 </a:t>
            </a:r>
            <a:r>
              <a:rPr lang="en-US" altLang="ko-KR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Decision Tree </a:t>
            </a:r>
            <a:r>
              <a:rPr lang="ko-KR" altLang="en-US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분류기 만들기</a:t>
            </a:r>
            <a:endParaRPr lang="en-US" altLang="ko-KR" sz="2000" dirty="0"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	+ Accuracy </a:t>
            </a:r>
            <a:r>
              <a:rPr lang="ko-KR" altLang="en-US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이용하여 </a:t>
            </a:r>
            <a:r>
              <a:rPr lang="en-US" altLang="ko-KR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Decision Tree </a:t>
            </a:r>
            <a:r>
              <a:rPr lang="ko-KR" altLang="en-US" sz="20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평가</a:t>
            </a:r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8E30F763-B8B0-4098-BB7F-CFB06DF08925}"/>
              </a:ext>
            </a:extLst>
          </p:cNvPr>
          <p:cNvSpPr/>
          <p:nvPr/>
        </p:nvSpPr>
        <p:spPr>
          <a:xfrm rot="15522830">
            <a:off x="4029506" y="4121161"/>
            <a:ext cx="828675" cy="442475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4905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79CC1FA0-7D76-4F59-8CAA-9393BA90F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0525" y="2545571"/>
            <a:ext cx="4105275" cy="4131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0EB6E626-7C39-464C-8857-000CFA253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b="0" i="0" dirty="0" err="1">
                <a:solidFill>
                  <a:srgbClr val="212121"/>
                </a:solidFill>
                <a:effectLst/>
                <a:latin typeface="Cooper Black" panose="0208090404030B020404" pitchFamily="18" charset="0"/>
              </a:rPr>
              <a:t>DecisionTreeClassifier</a:t>
            </a:r>
            <a:r>
              <a:rPr lang="en-US" altLang="ko-KR" sz="4400" b="0" i="0" dirty="0">
                <a:solidFill>
                  <a:srgbClr val="212121"/>
                </a:solidFill>
                <a:effectLst/>
                <a:latin typeface="Cooper Black" panose="0208090404030B020404" pitchFamily="18" charset="0"/>
              </a:rPr>
              <a:t>( )</a:t>
            </a:r>
            <a:endParaRPr lang="ko-KR" altLang="en-US" dirty="0">
              <a:latin typeface="Cooper Black" panose="0208090404030B020404" pitchFamily="18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DAC1C2-D4FD-410D-A519-6FA5BBBD0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28687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500" b="0" i="0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DecisionTreeClassifier</a:t>
            </a:r>
            <a:r>
              <a:rPr lang="en-US" altLang="ko-KR" sz="15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1500" b="0" i="0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ccp_alpha</a:t>
            </a:r>
            <a:r>
              <a:rPr lang="en-US" altLang="ko-KR" sz="15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=0.0, </a:t>
            </a:r>
            <a:r>
              <a:rPr lang="en-US" altLang="ko-KR" sz="1500" b="0" i="0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class_weight</a:t>
            </a:r>
            <a:r>
              <a:rPr lang="en-US" altLang="ko-KR" sz="15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=None, criterion='</a:t>
            </a:r>
            <a:r>
              <a:rPr lang="en-US" altLang="ko-KR" sz="1500" b="0" i="0" dirty="0" err="1">
                <a:solidFill>
                  <a:srgbClr val="212121"/>
                </a:solidFill>
                <a:effectLst/>
                <a:highlight>
                  <a:srgbClr val="FFFF00"/>
                </a:highlight>
                <a:latin typeface="Courier New" panose="02070309020205020404" pitchFamily="49" charset="0"/>
              </a:rPr>
              <a:t>gini</a:t>
            </a:r>
            <a:r>
              <a:rPr lang="en-US" altLang="ko-KR" sz="15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’, 			   </a:t>
            </a:r>
            <a:r>
              <a:rPr lang="en-US" altLang="ko-KR" sz="1500" b="0" i="0" dirty="0" err="1">
                <a:solidFill>
                  <a:srgbClr val="212121"/>
                </a:solidFill>
                <a:effectLst/>
                <a:highlight>
                  <a:srgbClr val="FFFF00"/>
                </a:highlight>
                <a:latin typeface="Courier New" panose="02070309020205020404" pitchFamily="49" charset="0"/>
              </a:rPr>
              <a:t>max_depth</a:t>
            </a:r>
            <a:r>
              <a:rPr lang="en-US" altLang="ko-KR" sz="1500" b="0" i="0" dirty="0">
                <a:solidFill>
                  <a:srgbClr val="212121"/>
                </a:solidFill>
                <a:effectLst/>
                <a:highlight>
                  <a:srgbClr val="FFFF00"/>
                </a:highlight>
                <a:latin typeface="Courier New" panose="02070309020205020404" pitchFamily="49" charset="0"/>
              </a:rPr>
              <a:t>=None</a:t>
            </a:r>
            <a:r>
              <a:rPr lang="en-US" altLang="ko-KR" sz="15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US" altLang="ko-KR" sz="1500" b="0" i="0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max_features</a:t>
            </a:r>
            <a:r>
              <a:rPr lang="en-US" altLang="ko-KR" sz="15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=None, </a:t>
            </a:r>
            <a:r>
              <a:rPr lang="en-US" altLang="ko-KR" sz="1500" b="0" i="0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max_leaf_nodes</a:t>
            </a:r>
            <a:r>
              <a:rPr lang="en-US" altLang="ko-KR" sz="15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=None, 			   </a:t>
            </a:r>
            <a:r>
              <a:rPr lang="en-US" altLang="ko-KR" sz="1500" b="0" i="0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min_impurity_decrease</a:t>
            </a:r>
            <a:r>
              <a:rPr lang="en-US" altLang="ko-KR" sz="15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=0.0, </a:t>
            </a:r>
            <a:r>
              <a:rPr lang="en-US" altLang="ko-KR" sz="1500" b="0" i="0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min_impurity_split</a:t>
            </a:r>
            <a:r>
              <a:rPr lang="en-US" altLang="ko-KR" sz="15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=None, 			   </a:t>
            </a:r>
            <a:r>
              <a:rPr lang="en-US" altLang="ko-KR" sz="1500" b="0" i="0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min_samples_leaf</a:t>
            </a:r>
            <a:r>
              <a:rPr lang="en-US" altLang="ko-KR" sz="15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=1, </a:t>
            </a:r>
            <a:r>
              <a:rPr lang="en-US" altLang="ko-KR" sz="1500" b="0" i="0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min_samples_split</a:t>
            </a:r>
            <a:r>
              <a:rPr lang="en-US" altLang="ko-KR" sz="15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=2, 			</a:t>
            </a:r>
            <a:r>
              <a:rPr lang="en-US" altLang="ko-KR" sz="1500" dirty="0">
                <a:solidFill>
                  <a:srgbClr val="212121"/>
                </a:solidFill>
                <a:latin typeface="Courier New" panose="02070309020205020404" pitchFamily="49" charset="0"/>
              </a:rPr>
              <a:t>	   </a:t>
            </a:r>
            <a:r>
              <a:rPr lang="en-US" altLang="ko-KR" sz="1500" b="0" i="0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min_weight_fraction_leaf</a:t>
            </a:r>
            <a:r>
              <a:rPr lang="en-US" altLang="ko-KR" sz="15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=0.0, presort='deprecated’, 			   </a:t>
            </a:r>
            <a:r>
              <a:rPr lang="en-US" altLang="ko-KR" sz="1500" b="0" i="0" dirty="0" err="1">
                <a:solidFill>
                  <a:srgbClr val="212121"/>
                </a:solidFill>
                <a:effectLst/>
                <a:highlight>
                  <a:srgbClr val="FFFF00"/>
                </a:highlight>
                <a:latin typeface="Courier New" panose="02070309020205020404" pitchFamily="49" charset="0"/>
              </a:rPr>
              <a:t>random_state</a:t>
            </a:r>
            <a:r>
              <a:rPr lang="en-US" altLang="ko-KR" sz="1500" b="0" i="0" dirty="0">
                <a:solidFill>
                  <a:srgbClr val="212121"/>
                </a:solidFill>
                <a:effectLst/>
                <a:highlight>
                  <a:srgbClr val="FFFF00"/>
                </a:highlight>
                <a:latin typeface="Courier New" panose="02070309020205020404" pitchFamily="49" charset="0"/>
              </a:rPr>
              <a:t>=None</a:t>
            </a:r>
            <a:r>
              <a:rPr lang="en-US" altLang="ko-KR" sz="15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, splitter='best’)</a:t>
            </a:r>
          </a:p>
          <a:p>
            <a:pPr marL="0" indent="0">
              <a:buNone/>
            </a:pPr>
            <a:endParaRPr lang="en-US" altLang="ko-KR" sz="1500" dirty="0">
              <a:solidFill>
                <a:srgbClr val="212121"/>
              </a:solidFill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altLang="ko-KR" sz="1500" b="1" dirty="0" err="1">
                <a:latin typeface="빙그레체Ⅱ" panose="02030503000000000000" pitchFamily="18" charset="-127"/>
                <a:ea typeface="빙그레체Ⅱ" panose="02030503000000000000" pitchFamily="18" charset="-127"/>
              </a:rPr>
              <a:t>gini</a:t>
            </a:r>
            <a:r>
              <a:rPr lang="en-US" altLang="ko-KR" sz="1500" b="1" dirty="0">
                <a:latin typeface="빙그레체Ⅱ" panose="02030503000000000000" pitchFamily="18" charset="-127"/>
                <a:ea typeface="빙그레체Ⅱ" panose="02030503000000000000" pitchFamily="18" charset="-127"/>
              </a:rPr>
              <a:t> </a:t>
            </a:r>
            <a:r>
              <a:rPr lang="ko-KR" altLang="en-US" sz="1500" b="1" dirty="0">
                <a:latin typeface="빙그레체Ⅱ" panose="02030503000000000000" pitchFamily="18" charset="-127"/>
                <a:ea typeface="빙그레체Ⅱ" panose="02030503000000000000" pitchFamily="18" charset="-127"/>
              </a:rPr>
              <a:t>계수</a:t>
            </a:r>
            <a:r>
              <a:rPr lang="en-US" altLang="ko-KR" sz="1500" b="1" dirty="0">
                <a:latin typeface="빙그레체Ⅱ" panose="02030503000000000000" pitchFamily="18" charset="-127"/>
                <a:ea typeface="빙그레체Ⅱ" panose="02030503000000000000" pitchFamily="18" charset="-127"/>
              </a:rPr>
              <a:t>: </a:t>
            </a:r>
            <a:r>
              <a:rPr lang="ko-KR" altLang="en-US" sz="1500" b="1" dirty="0">
                <a:latin typeface="빙그레체Ⅱ" panose="02030503000000000000" pitchFamily="18" charset="-127"/>
                <a:ea typeface="빙그레체Ⅱ" panose="02030503000000000000" pitchFamily="18" charset="-127"/>
              </a:rPr>
              <a:t>불순도를 의미하며</a:t>
            </a:r>
            <a:r>
              <a:rPr lang="en-US" altLang="ko-KR" sz="1500" b="1" dirty="0">
                <a:latin typeface="빙그레체Ⅱ" panose="02030503000000000000" pitchFamily="18" charset="-127"/>
                <a:ea typeface="빙그레체Ⅱ" panose="02030503000000000000" pitchFamily="18" charset="-127"/>
              </a:rPr>
              <a:t>, </a:t>
            </a:r>
            <a:r>
              <a:rPr lang="ko-KR" altLang="en-US" sz="1500" b="1" dirty="0">
                <a:latin typeface="빙그레체Ⅱ" panose="02030503000000000000" pitchFamily="18" charset="-127"/>
                <a:ea typeface="빙그레체Ⅱ" panose="02030503000000000000" pitchFamily="18" charset="-127"/>
              </a:rPr>
              <a:t>엔트로피와</a:t>
            </a:r>
            <a:r>
              <a:rPr lang="en-US" altLang="ko-KR" sz="1500" b="1" dirty="0">
                <a:latin typeface="빙그레체Ⅱ" panose="02030503000000000000" pitchFamily="18" charset="-127"/>
                <a:ea typeface="빙그레체Ⅱ" panose="02030503000000000000" pitchFamily="18" charset="-127"/>
              </a:rPr>
              <a:t> </a:t>
            </a:r>
            <a:r>
              <a:rPr lang="ko-KR" altLang="en-US" sz="1500" b="1" dirty="0">
                <a:latin typeface="빙그레체Ⅱ" panose="02030503000000000000" pitchFamily="18" charset="-127"/>
                <a:ea typeface="빙그레체Ⅱ" panose="02030503000000000000" pitchFamily="18" charset="-127"/>
              </a:rPr>
              <a:t>비례</a:t>
            </a:r>
          </a:p>
        </p:txBody>
      </p:sp>
    </p:spTree>
    <p:extLst>
      <p:ext uri="{BB962C8B-B14F-4D97-AF65-F5344CB8AC3E}">
        <p14:creationId xmlns:p14="http://schemas.microsoft.com/office/powerpoint/2010/main" val="706453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484F0C5-4587-B243-B66D-D77010721FB1}"/>
              </a:ext>
            </a:extLst>
          </p:cNvPr>
          <p:cNvSpPr txBox="1"/>
          <p:nvPr/>
        </p:nvSpPr>
        <p:spPr>
          <a:xfrm>
            <a:off x="3645587" y="1216234"/>
            <a:ext cx="488289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latin typeface="빙그레체Ⅱ" panose="02030503000000000000" pitchFamily="18" charset="-127"/>
                <a:ea typeface="빙그레체Ⅱ" panose="02030503000000000000" pitchFamily="18" charset="-127"/>
              </a:rPr>
              <a:t>Decision</a:t>
            </a:r>
            <a:r>
              <a:rPr lang="ko-KR" altLang="en-US" sz="5000" b="1" dirty="0">
                <a:latin typeface="빙그레체Ⅱ" panose="02030503000000000000" pitchFamily="18" charset="-127"/>
                <a:ea typeface="빙그레체Ⅱ" panose="02030503000000000000" pitchFamily="18" charset="-127"/>
              </a:rPr>
              <a:t> </a:t>
            </a:r>
            <a:r>
              <a:rPr lang="en-US" altLang="ko-KR" sz="5000" b="1" dirty="0">
                <a:latin typeface="빙그레체Ⅱ" panose="02030503000000000000" pitchFamily="18" charset="-127"/>
                <a:ea typeface="빙그레체Ⅱ" panose="02030503000000000000" pitchFamily="18" charset="-127"/>
              </a:rPr>
              <a:t>Tree</a:t>
            </a:r>
            <a:endParaRPr lang="en-KR" sz="5000" b="1" dirty="0">
              <a:latin typeface="빙그레체Ⅱ" panose="02030503000000000000" pitchFamily="18" charset="-127"/>
              <a:ea typeface="빙그레체Ⅱ" panose="02030503000000000000" pitchFamily="18" charset="-127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2D21A9-976D-AD4A-9010-4A12407EF23E}"/>
              </a:ext>
            </a:extLst>
          </p:cNvPr>
          <p:cNvSpPr/>
          <p:nvPr/>
        </p:nvSpPr>
        <p:spPr>
          <a:xfrm>
            <a:off x="2895600" y="2462688"/>
            <a:ext cx="6400800" cy="3886200"/>
          </a:xfrm>
          <a:prstGeom prst="rect">
            <a:avLst/>
          </a:prstGeom>
          <a:solidFill>
            <a:srgbClr val="F0F2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빙그레체Ⅱ" panose="02030503000000000000" pitchFamily="18" charset="-127"/>
              <a:ea typeface="빙그레체Ⅱ" panose="02030503000000000000" pitchFamily="18" charset="-127"/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빙그레체Ⅱ" panose="02030503000000000000" pitchFamily="18" charset="-127"/>
                <a:ea typeface="빙그레체Ⅱ" panose="02030503000000000000" pitchFamily="18" charset="-127"/>
              </a:rPr>
              <a:t>엔트로피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빙그레체Ⅱ" panose="02030503000000000000" pitchFamily="18" charset="-127"/>
                <a:ea typeface="빙그레체Ⅱ" panose="02030503000000000000" pitchFamily="18" charset="-127"/>
              </a:rPr>
              <a:t> / Information Gain</a:t>
            </a:r>
          </a:p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빙그레체Ⅱ" panose="02030503000000000000" pitchFamily="18" charset="-127"/>
              <a:ea typeface="빙그레체Ⅱ" panose="02030503000000000000" pitchFamily="18" charset="-127"/>
            </a:endParaRPr>
          </a:p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빙그레체Ⅱ" panose="02030503000000000000" pitchFamily="18" charset="-127"/>
              <a:ea typeface="빙그레체Ⅱ" panose="02030503000000000000" pitchFamily="18" charset="-127"/>
            </a:endParaRP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빙그레체Ⅱ" panose="02030503000000000000" pitchFamily="18" charset="-127"/>
                <a:ea typeface="빙그레체Ⅱ" panose="02030503000000000000" pitchFamily="18" charset="-127"/>
              </a:rPr>
              <a:t>Attributes with ‘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C0C0C0"/>
                </a:highlight>
                <a:latin typeface="빙그레체Ⅱ" panose="02030503000000000000" pitchFamily="18" charset="-127"/>
                <a:ea typeface="빙그레체Ⅱ" panose="02030503000000000000" pitchFamily="18" charset="-127"/>
              </a:rPr>
              <a:t>	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빙그레체Ⅱ" panose="02030503000000000000" pitchFamily="18" charset="-127"/>
                <a:ea typeface="빙그레체Ⅱ" panose="02030503000000000000" pitchFamily="18" charset="-127"/>
              </a:rPr>
              <a:t>‘</a:t>
            </a:r>
            <a:endParaRPr lang="en-KR" dirty="0">
              <a:solidFill>
                <a:schemeClr val="tx1">
                  <a:lumMod val="50000"/>
                  <a:lumOff val="50000"/>
                </a:schemeClr>
              </a:solidFill>
              <a:latin typeface="빙그레체Ⅱ" panose="02030503000000000000" pitchFamily="18" charset="-127"/>
              <a:ea typeface="빙그레체Ⅱ" panose="02030503000000000000" pitchFamily="18" charset="-127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073B110-6917-6C49-B25A-F8B784921DB5}"/>
              </a:ext>
            </a:extLst>
          </p:cNvPr>
          <p:cNvGrpSpPr/>
          <p:nvPr/>
        </p:nvGrpSpPr>
        <p:grpSpPr>
          <a:xfrm>
            <a:off x="3307443" y="3918514"/>
            <a:ext cx="306614" cy="369332"/>
            <a:chOff x="3307443" y="2852448"/>
            <a:chExt cx="306614" cy="36933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398B448-D80E-2642-BAB1-B08B326B90A2}"/>
                </a:ext>
              </a:extLst>
            </p:cNvPr>
            <p:cNvSpPr/>
            <p:nvPr/>
          </p:nvSpPr>
          <p:spPr>
            <a:xfrm>
              <a:off x="3320143" y="2873829"/>
              <a:ext cx="293914" cy="326571"/>
            </a:xfrm>
            <a:prstGeom prst="rect">
              <a:avLst/>
            </a:prstGeom>
            <a:solidFill>
              <a:srgbClr val="0081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D307D19-3FBC-6445-B70E-6424FD3BF192}"/>
                </a:ext>
              </a:extLst>
            </p:cNvPr>
            <p:cNvSpPr txBox="1"/>
            <p:nvPr/>
          </p:nvSpPr>
          <p:spPr>
            <a:xfrm>
              <a:off x="3307443" y="2852448"/>
              <a:ext cx="2939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NanumSquare ExtraBold" panose="020B0600000101010101" pitchFamily="34" charset="-127"/>
                  <a:ea typeface="NanumSquare ExtraBold" panose="020B0600000101010101" pitchFamily="34" charset="-127"/>
                </a:rPr>
                <a:t>1</a:t>
              </a:r>
              <a:endParaRPr lang="en-KR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CE07C6C-D701-A44B-B753-7DB5C8F0458D}"/>
              </a:ext>
            </a:extLst>
          </p:cNvPr>
          <p:cNvGrpSpPr/>
          <p:nvPr/>
        </p:nvGrpSpPr>
        <p:grpSpPr>
          <a:xfrm>
            <a:off x="3320143" y="4785012"/>
            <a:ext cx="293914" cy="369332"/>
            <a:chOff x="3320143" y="4437404"/>
            <a:chExt cx="293914" cy="369332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3FBD320-CBB9-EE4B-8BC6-724AA590B36A}"/>
                </a:ext>
              </a:extLst>
            </p:cNvPr>
            <p:cNvSpPr/>
            <p:nvPr/>
          </p:nvSpPr>
          <p:spPr>
            <a:xfrm>
              <a:off x="3320143" y="4455744"/>
              <a:ext cx="293914" cy="326571"/>
            </a:xfrm>
            <a:prstGeom prst="rect">
              <a:avLst/>
            </a:prstGeom>
            <a:solidFill>
              <a:srgbClr val="0081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4961B2C-2B8A-DE44-8991-E9DCE930C955}"/>
                </a:ext>
              </a:extLst>
            </p:cNvPr>
            <p:cNvSpPr txBox="1"/>
            <p:nvPr/>
          </p:nvSpPr>
          <p:spPr>
            <a:xfrm>
              <a:off x="3320143" y="4437404"/>
              <a:ext cx="2939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NanumSquare ExtraBold" panose="020B0600000101010101" pitchFamily="34" charset="-127"/>
                  <a:ea typeface="NanumSquare ExtraBold" panose="020B0600000101010101" pitchFamily="34" charset="-127"/>
                </a:rPr>
                <a:t>2</a:t>
              </a:r>
              <a:endParaRPr lang="en-KR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49418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7361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D9F6E710-1781-754C-A2F4-CB7AB23C7968}"/>
              </a:ext>
            </a:extLst>
          </p:cNvPr>
          <p:cNvGrpSpPr/>
          <p:nvPr/>
        </p:nvGrpSpPr>
        <p:grpSpPr>
          <a:xfrm>
            <a:off x="201705" y="1706560"/>
            <a:ext cx="5374342" cy="1917732"/>
            <a:chOff x="880231" y="1963232"/>
            <a:chExt cx="2208959" cy="19177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528CD71-CD96-554A-831A-D97ACBCB0E73}"/>
                </a:ext>
              </a:extLst>
            </p:cNvPr>
            <p:cNvSpPr txBox="1"/>
            <p:nvPr/>
          </p:nvSpPr>
          <p:spPr>
            <a:xfrm>
              <a:off x="880231" y="1963232"/>
              <a:ext cx="91247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000" b="1" spc="-300" dirty="0">
                  <a:solidFill>
                    <a:srgbClr val="035282"/>
                  </a:solidFill>
                  <a:latin typeface="NanumSquare ExtraBold" panose="020B0600000101010101" pitchFamily="34" charset="-127"/>
                  <a:ea typeface="NanumSquare ExtraBold" panose="020B0600000101010101" pitchFamily="34" charset="-127"/>
                </a:rPr>
                <a:t>01</a:t>
              </a:r>
              <a:endParaRPr lang="en-KR" sz="4000" b="1" spc="-300" dirty="0">
                <a:solidFill>
                  <a:srgbClr val="035282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24F4873-CD26-124D-9599-A7CA5297A957}"/>
                </a:ext>
              </a:extLst>
            </p:cNvPr>
            <p:cNvSpPr txBox="1"/>
            <p:nvPr/>
          </p:nvSpPr>
          <p:spPr>
            <a:xfrm>
              <a:off x="1605670" y="2171486"/>
              <a:ext cx="148351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atin typeface="NanumSquare ExtraBold" panose="020B0600000101010101" pitchFamily="34" charset="-127"/>
                  <a:ea typeface="NanumSquare ExtraBold" panose="020B0600000101010101" pitchFamily="34" charset="-127"/>
                </a:rPr>
                <a:t>Entropy &amp; Information Gain</a:t>
              </a:r>
              <a:endParaRPr lang="en-KR" sz="2000" b="1" dirty="0">
                <a:latin typeface="NanumSquare ExtraBold" panose="020B0600000101010101" pitchFamily="34" charset="-127"/>
                <a:ea typeface="NanumSquare ExtraBold" panose="020B0600000101010101" pitchFamily="34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292FEB4-E0F9-FF4D-9881-FAABA3ECCCB1}"/>
                </a:ext>
              </a:extLst>
            </p:cNvPr>
            <p:cNvSpPr txBox="1"/>
            <p:nvPr/>
          </p:nvSpPr>
          <p:spPr>
            <a:xfrm>
              <a:off x="1605670" y="2537583"/>
              <a:ext cx="1483520" cy="1343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Decision Tree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Entropy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Information Gain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Examples</a:t>
              </a:r>
              <a:endParaRPr lang="en-KR" sz="1400" dirty="0"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E1FD9BA-0D99-B04F-98B5-6C83E257C288}"/>
              </a:ext>
            </a:extLst>
          </p:cNvPr>
          <p:cNvGrpSpPr/>
          <p:nvPr/>
        </p:nvGrpSpPr>
        <p:grpSpPr>
          <a:xfrm>
            <a:off x="6177782" y="1706560"/>
            <a:ext cx="4973930" cy="1917732"/>
            <a:chOff x="3208629" y="1952520"/>
            <a:chExt cx="2222710" cy="19177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49F8FCE-8E75-0940-9194-391CD7BE983E}"/>
                </a:ext>
              </a:extLst>
            </p:cNvPr>
            <p:cNvSpPr txBox="1"/>
            <p:nvPr/>
          </p:nvSpPr>
          <p:spPr>
            <a:xfrm>
              <a:off x="3208629" y="1952520"/>
              <a:ext cx="91247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000" b="1" dirty="0">
                  <a:solidFill>
                    <a:srgbClr val="035282"/>
                  </a:solidFill>
                  <a:latin typeface="NanumSquare ExtraBold" panose="020B0600000101010101" pitchFamily="34" charset="-127"/>
                  <a:ea typeface="NanumSquare ExtraBold" panose="020B0600000101010101" pitchFamily="34" charset="-127"/>
                </a:rPr>
                <a:t>02</a:t>
              </a:r>
              <a:endParaRPr lang="en-KR" sz="4000" b="1" dirty="0">
                <a:solidFill>
                  <a:srgbClr val="035282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0E52741-B096-6E4D-9D77-5C1586A27AB8}"/>
                </a:ext>
              </a:extLst>
            </p:cNvPr>
            <p:cNvSpPr txBox="1"/>
            <p:nvPr/>
          </p:nvSpPr>
          <p:spPr>
            <a:xfrm>
              <a:off x="3947819" y="2160774"/>
              <a:ext cx="14835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latin typeface="NanumSquare ExtraBold" panose="020B0600000101010101" pitchFamily="34" charset="-127"/>
                  <a:ea typeface="NanumSquare ExtraBold" panose="020B0600000101010101" pitchFamily="34" charset="-127"/>
                </a:rPr>
                <a:t>Attributes with ‘</a:t>
              </a:r>
              <a:r>
                <a:rPr lang="en-US" altLang="ko-KR" sz="2000" b="1" dirty="0">
                  <a:highlight>
                    <a:srgbClr val="C0C0C0"/>
                  </a:highlight>
                  <a:latin typeface="NanumSquare ExtraBold" panose="020B0600000101010101" pitchFamily="34" charset="-127"/>
                  <a:ea typeface="NanumSquare ExtraBold" panose="020B0600000101010101" pitchFamily="34" charset="-127"/>
                </a:rPr>
                <a:t>	</a:t>
              </a:r>
              <a:r>
                <a:rPr lang="en-US" altLang="ko-KR" sz="2000" b="1" dirty="0">
                  <a:latin typeface="NanumSquare ExtraBold" panose="020B0600000101010101" pitchFamily="34" charset="-127"/>
                  <a:ea typeface="NanumSquare ExtraBold" panose="020B0600000101010101" pitchFamily="34" charset="-127"/>
                </a:rPr>
                <a:t>‘</a:t>
              </a:r>
              <a:endParaRPr lang="en-KR" sz="2000" b="1" dirty="0">
                <a:latin typeface="NanumSquare ExtraBold" panose="020B0600000101010101" pitchFamily="34" charset="-127"/>
                <a:ea typeface="NanumSquare ExtraBold" panose="020B0600000101010101" pitchFamily="34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EDAB3AF-E17A-5341-B61E-2FB2439748AE}"/>
                </a:ext>
              </a:extLst>
            </p:cNvPr>
            <p:cNvSpPr txBox="1"/>
            <p:nvPr/>
          </p:nvSpPr>
          <p:spPr>
            <a:xfrm>
              <a:off x="3947818" y="2526871"/>
              <a:ext cx="1483520" cy="1343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Continuous value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Many values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Costs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Model </a:t>
              </a:r>
              <a:r>
                <a:rPr lang="ko-KR" altLang="en-US" sz="1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장단점</a:t>
              </a:r>
              <a:endParaRPr lang="en-US" altLang="ko-KR" sz="1400" dirty="0"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30958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8F1F90-9431-CA45-AEC7-B6EEF0412956}"/>
              </a:ext>
            </a:extLst>
          </p:cNvPr>
          <p:cNvSpPr txBox="1"/>
          <p:nvPr/>
        </p:nvSpPr>
        <p:spPr>
          <a:xfrm>
            <a:off x="1922241" y="1488052"/>
            <a:ext cx="83475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01.</a:t>
            </a:r>
            <a:r>
              <a:rPr lang="ko-KR" altLang="en-US" sz="40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40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Entropy &amp; Information Gain</a:t>
            </a:r>
          </a:p>
          <a:p>
            <a:pPr algn="ctr"/>
            <a:endParaRPr lang="en-KR" altLang="ko-KR" sz="4000" b="1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D28F0B5-14E0-604A-9921-B90247211EED}"/>
              </a:ext>
            </a:extLst>
          </p:cNvPr>
          <p:cNvGrpSpPr/>
          <p:nvPr/>
        </p:nvGrpSpPr>
        <p:grpSpPr>
          <a:xfrm>
            <a:off x="5172085" y="3762742"/>
            <a:ext cx="1941334" cy="454676"/>
            <a:chOff x="5415475" y="3813064"/>
            <a:chExt cx="1941334" cy="45467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33D6700-AE4D-5E4A-9B55-2A195CC33022}"/>
                </a:ext>
              </a:extLst>
            </p:cNvPr>
            <p:cNvSpPr txBox="1"/>
            <p:nvPr/>
          </p:nvSpPr>
          <p:spPr>
            <a:xfrm>
              <a:off x="5575879" y="3813064"/>
              <a:ext cx="1780930" cy="45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ko-KR" sz="1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Decision Tree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6C53E99-B3F2-DD4E-AF95-147546487B80}"/>
                </a:ext>
              </a:extLst>
            </p:cNvPr>
            <p:cNvSpPr/>
            <p:nvPr/>
          </p:nvSpPr>
          <p:spPr>
            <a:xfrm>
              <a:off x="5415475" y="4081556"/>
              <a:ext cx="69198" cy="79083"/>
            </a:xfrm>
            <a:prstGeom prst="rect">
              <a:avLst/>
            </a:prstGeom>
            <a:solidFill>
              <a:srgbClr val="0352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1C9F6393-0642-884A-83AB-DF919AEEA04E}"/>
              </a:ext>
            </a:extLst>
          </p:cNvPr>
          <p:cNvGrpSpPr/>
          <p:nvPr/>
        </p:nvGrpSpPr>
        <p:grpSpPr>
          <a:xfrm>
            <a:off x="5172085" y="4291157"/>
            <a:ext cx="3277076" cy="454676"/>
            <a:chOff x="5415475" y="3813064"/>
            <a:chExt cx="3277076" cy="45467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D374E0C-8469-4743-9399-8B763BFB59BF}"/>
                </a:ext>
              </a:extLst>
            </p:cNvPr>
            <p:cNvSpPr txBox="1"/>
            <p:nvPr/>
          </p:nvSpPr>
          <p:spPr>
            <a:xfrm>
              <a:off x="5575878" y="3813064"/>
              <a:ext cx="3116673" cy="45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ko-KR" sz="1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Entropy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E093C2B-2E82-6647-8A8D-E67036A0A0A9}"/>
                </a:ext>
              </a:extLst>
            </p:cNvPr>
            <p:cNvSpPr/>
            <p:nvPr/>
          </p:nvSpPr>
          <p:spPr>
            <a:xfrm>
              <a:off x="5415475" y="4081556"/>
              <a:ext cx="69198" cy="79083"/>
            </a:xfrm>
            <a:prstGeom prst="rect">
              <a:avLst/>
            </a:prstGeom>
            <a:solidFill>
              <a:srgbClr val="0352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C31F96A-07EE-3D48-A127-8E27D9D8736A}"/>
              </a:ext>
            </a:extLst>
          </p:cNvPr>
          <p:cNvGrpSpPr/>
          <p:nvPr/>
        </p:nvGrpSpPr>
        <p:grpSpPr>
          <a:xfrm>
            <a:off x="5172085" y="4819572"/>
            <a:ext cx="1941334" cy="454676"/>
            <a:chOff x="5415475" y="3813064"/>
            <a:chExt cx="1941334" cy="45467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F2EE3E7-0A7D-2C4E-9FE9-66E58BC08DC2}"/>
                </a:ext>
              </a:extLst>
            </p:cNvPr>
            <p:cNvSpPr txBox="1"/>
            <p:nvPr/>
          </p:nvSpPr>
          <p:spPr>
            <a:xfrm>
              <a:off x="5575879" y="3813064"/>
              <a:ext cx="1780930" cy="45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ko-KR" sz="1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Information Gain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1D7564E-A7CF-9A42-902D-92334F661CFA}"/>
                </a:ext>
              </a:extLst>
            </p:cNvPr>
            <p:cNvSpPr/>
            <p:nvPr/>
          </p:nvSpPr>
          <p:spPr>
            <a:xfrm>
              <a:off x="5415475" y="4081556"/>
              <a:ext cx="69198" cy="79083"/>
            </a:xfrm>
            <a:prstGeom prst="rect">
              <a:avLst/>
            </a:prstGeom>
            <a:solidFill>
              <a:srgbClr val="0352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 dirty="0"/>
            </a:p>
          </p:txBody>
        </p:sp>
      </p:grpSp>
      <p:grpSp>
        <p:nvGrpSpPr>
          <p:cNvPr id="15" name="Group 10">
            <a:extLst>
              <a:ext uri="{FF2B5EF4-FFF2-40B4-BE49-F238E27FC236}">
                <a16:creationId xmlns:a16="http://schemas.microsoft.com/office/drawing/2014/main" id="{3DC9D32B-3251-4198-9632-C642D8D94030}"/>
              </a:ext>
            </a:extLst>
          </p:cNvPr>
          <p:cNvGrpSpPr/>
          <p:nvPr/>
        </p:nvGrpSpPr>
        <p:grpSpPr>
          <a:xfrm>
            <a:off x="5180107" y="5324896"/>
            <a:ext cx="1941334" cy="454676"/>
            <a:chOff x="5415475" y="3813064"/>
            <a:chExt cx="1941334" cy="45467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5ACD721-957F-4D80-9A44-A4E5EE278073}"/>
                </a:ext>
              </a:extLst>
            </p:cNvPr>
            <p:cNvSpPr txBox="1"/>
            <p:nvPr/>
          </p:nvSpPr>
          <p:spPr>
            <a:xfrm>
              <a:off x="5575879" y="3813064"/>
              <a:ext cx="1780930" cy="45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ko-KR" sz="1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Examples</a:t>
              </a:r>
            </a:p>
          </p:txBody>
        </p:sp>
        <p:sp>
          <p:nvSpPr>
            <p:cNvPr id="17" name="Rectangle 12">
              <a:extLst>
                <a:ext uri="{FF2B5EF4-FFF2-40B4-BE49-F238E27FC236}">
                  <a16:creationId xmlns:a16="http://schemas.microsoft.com/office/drawing/2014/main" id="{AC64645A-57E7-4BDF-B464-72EF3895F0DA}"/>
                </a:ext>
              </a:extLst>
            </p:cNvPr>
            <p:cNvSpPr/>
            <p:nvPr/>
          </p:nvSpPr>
          <p:spPr>
            <a:xfrm>
              <a:off x="5415475" y="4081556"/>
              <a:ext cx="69198" cy="79083"/>
            </a:xfrm>
            <a:prstGeom prst="rect">
              <a:avLst/>
            </a:prstGeom>
            <a:solidFill>
              <a:srgbClr val="0352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 dirty="0"/>
            </a:p>
          </p:txBody>
        </p:sp>
      </p:grpSp>
    </p:spTree>
    <p:extLst>
      <p:ext uri="{BB962C8B-B14F-4D97-AF65-F5344CB8AC3E}">
        <p14:creationId xmlns:p14="http://schemas.microsoft.com/office/powerpoint/2010/main" val="3455015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2B50BE-4453-42E2-A5B8-E7AF6E54E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041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5000" dirty="0">
                <a:solidFill>
                  <a:schemeClr val="accent6">
                    <a:lumMod val="5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Decision Tree</a:t>
            </a:r>
            <a:endParaRPr lang="ko-KR" altLang="en-US" sz="5000" dirty="0">
              <a:solidFill>
                <a:schemeClr val="accent6">
                  <a:lumMod val="50000"/>
                </a:schemeClr>
              </a:solidFill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204C195-F957-44B8-9E11-E0F5D24480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55" r="3" b="31"/>
          <a:stretch/>
        </p:blipFill>
        <p:spPr>
          <a:xfrm>
            <a:off x="841247" y="1910779"/>
            <a:ext cx="7268705" cy="4266183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B7F509-FDC1-4CF3-9E9E-86594BB6E2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0502" y="1764730"/>
            <a:ext cx="4465858" cy="1471612"/>
          </a:xfrm>
          <a:solidFill>
            <a:schemeClr val="accent5">
              <a:lumMod val="20000"/>
              <a:lumOff val="80000"/>
            </a:schemeClr>
          </a:solidFill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ko-KR" altLang="en-US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자질들의 정보 </a:t>
            </a:r>
            <a:r>
              <a:rPr lang="ko-KR" altLang="en-US" sz="2200" dirty="0" err="1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획득량</a:t>
            </a:r>
            <a:r>
              <a:rPr lang="en-US" altLang="ko-KR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(</a:t>
            </a:r>
            <a:r>
              <a:rPr lang="en-US" altLang="ko-KR" sz="2200" dirty="0">
                <a:highlight>
                  <a:srgbClr val="FFFF00"/>
                </a:highlight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Information Gain</a:t>
            </a:r>
            <a:r>
              <a:rPr lang="en-US" altLang="ko-KR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)</a:t>
            </a:r>
            <a:r>
              <a:rPr lang="ko-KR" altLang="en-US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에 따라 트리 형태의 규칙을 자동 생성하는 기계학습 모델</a:t>
            </a:r>
          </a:p>
        </p:txBody>
      </p:sp>
    </p:spTree>
    <p:extLst>
      <p:ext uri="{BB962C8B-B14F-4D97-AF65-F5344CB8AC3E}">
        <p14:creationId xmlns:p14="http://schemas.microsoft.com/office/powerpoint/2010/main" val="2224294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2B50BE-4453-42E2-A5B8-E7AF6E54E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0416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5000" dirty="0">
                <a:solidFill>
                  <a:schemeClr val="accent6">
                    <a:lumMod val="5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엔트로피</a:t>
            </a:r>
            <a:r>
              <a:rPr lang="en-US" altLang="ko-KR" sz="5000" dirty="0">
                <a:solidFill>
                  <a:schemeClr val="accent6">
                    <a:lumMod val="5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(Entropy)</a:t>
            </a:r>
            <a:endParaRPr lang="ko-KR" altLang="en-US" sz="5000" dirty="0">
              <a:solidFill>
                <a:schemeClr val="accent6">
                  <a:lumMod val="50000"/>
                </a:schemeClr>
              </a:solidFill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C505E8A-D612-4F0B-8ED0-22F56EBE5C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025" y="2092324"/>
            <a:ext cx="6179395" cy="4485482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B7F509-FDC1-4CF3-9E9E-86594BB6E2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0926" y="3682999"/>
            <a:ext cx="5315823" cy="2232025"/>
          </a:xfrm>
          <a:solidFill>
            <a:schemeClr val="accent5">
              <a:lumMod val="20000"/>
              <a:lumOff val="80000"/>
            </a:schemeClr>
          </a:solidFill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altLang="ko-KR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Entropy measures the impurity of S</a:t>
            </a:r>
          </a:p>
          <a:p>
            <a:pPr marL="0" indent="0">
              <a:buNone/>
            </a:pPr>
            <a:endParaRPr lang="en-US" altLang="ko-KR" sz="2200" dirty="0"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  <a:p>
            <a:pPr marL="0" indent="0">
              <a:buNone/>
            </a:pPr>
            <a:r>
              <a:rPr lang="en-US" altLang="ko-KR" sz="2200" dirty="0">
                <a:solidFill>
                  <a:schemeClr val="accent6">
                    <a:lumMod val="5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Entropy(S) </a:t>
            </a:r>
          </a:p>
          <a:p>
            <a:pPr marL="0" indent="0">
              <a:buNone/>
            </a:pPr>
            <a:r>
              <a:rPr lang="en-US" altLang="ko-KR" sz="2200" dirty="0">
                <a:solidFill>
                  <a:schemeClr val="accent6">
                    <a:lumMod val="5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= -p⊕log2(p⊕) – p⊖log2(p⊖)</a:t>
            </a:r>
            <a:endParaRPr lang="ko-KR" altLang="en-US" sz="2200" dirty="0">
              <a:solidFill>
                <a:schemeClr val="accent6">
                  <a:lumMod val="50000"/>
                </a:schemeClr>
              </a:solidFill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12A3671B-3F7A-41ED-9BB4-861B37BEF53C}"/>
              </a:ext>
            </a:extLst>
          </p:cNvPr>
          <p:cNvSpPr txBox="1">
            <a:spLocks/>
          </p:cNvSpPr>
          <p:nvPr/>
        </p:nvSpPr>
        <p:spPr>
          <a:xfrm>
            <a:off x="6769944" y="1793305"/>
            <a:ext cx="5315823" cy="147161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S</a:t>
            </a:r>
            <a:r>
              <a:rPr lang="ko-KR" altLang="en-US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는 </a:t>
            </a:r>
            <a:r>
              <a:rPr lang="en-US" altLang="ko-KR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training examples</a:t>
            </a:r>
            <a:r>
              <a:rPr lang="ko-KR" altLang="en-US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의 </a:t>
            </a:r>
            <a:r>
              <a:rPr lang="en-US" altLang="ko-KR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sample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p⊕</a:t>
            </a:r>
            <a:r>
              <a:rPr lang="ko-KR" altLang="en-US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는 </a:t>
            </a:r>
            <a:r>
              <a:rPr lang="en-US" altLang="ko-KR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S</a:t>
            </a:r>
            <a:r>
              <a:rPr lang="ko-KR" altLang="en-US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의 양성 비율</a:t>
            </a:r>
            <a:r>
              <a:rPr lang="en-US" altLang="ko-KR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, p⊖</a:t>
            </a:r>
            <a:r>
              <a:rPr lang="ko-KR" altLang="en-US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는</a:t>
            </a:r>
            <a:r>
              <a:rPr lang="en-US" altLang="ko-KR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 </a:t>
            </a:r>
            <a:r>
              <a:rPr lang="ko-KR" altLang="en-US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음성 비율</a:t>
            </a:r>
          </a:p>
        </p:txBody>
      </p:sp>
    </p:spTree>
    <p:extLst>
      <p:ext uri="{BB962C8B-B14F-4D97-AF65-F5344CB8AC3E}">
        <p14:creationId xmlns:p14="http://schemas.microsoft.com/office/powerpoint/2010/main" val="3729738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2B50BE-4453-42E2-A5B8-E7AF6E54E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0416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5000" dirty="0">
                <a:solidFill>
                  <a:schemeClr val="accent6">
                    <a:lumMod val="5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엔트로피</a:t>
            </a:r>
            <a:r>
              <a:rPr lang="en-US" altLang="ko-KR" sz="5000" dirty="0">
                <a:solidFill>
                  <a:schemeClr val="accent6">
                    <a:lumMod val="5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(Entropy)</a:t>
            </a:r>
            <a:endParaRPr lang="ko-KR" altLang="en-US" sz="5000" dirty="0">
              <a:solidFill>
                <a:schemeClr val="accent6">
                  <a:lumMod val="50000"/>
                </a:schemeClr>
              </a:solidFill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B7F509-FDC1-4CF3-9E9E-86594BB6E2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0903"/>
            <a:ext cx="5315823" cy="2232025"/>
          </a:xfrm>
          <a:solidFill>
            <a:schemeClr val="accent5">
              <a:lumMod val="20000"/>
              <a:lumOff val="80000"/>
            </a:schemeClr>
          </a:solidFill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altLang="ko-KR" sz="2200" dirty="0">
                <a:solidFill>
                  <a:schemeClr val="accent6">
                    <a:lumMod val="5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Entropy(S) </a:t>
            </a:r>
          </a:p>
          <a:p>
            <a:pPr marL="0" indent="0">
              <a:buNone/>
            </a:pPr>
            <a:r>
              <a:rPr lang="en-US" altLang="ko-KR" sz="2200" dirty="0">
                <a:solidFill>
                  <a:schemeClr val="accent6">
                    <a:lumMod val="5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= expected number of bits needed to encode class (</a:t>
            </a:r>
            <a:r>
              <a:rPr lang="en-US" altLang="ko-KR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⊕ or ⊖</a:t>
            </a:r>
            <a:r>
              <a:rPr lang="en-US" altLang="ko-KR" sz="2200" dirty="0">
                <a:solidFill>
                  <a:schemeClr val="accent6">
                    <a:lumMod val="5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) of randomly drawn member of S (</a:t>
            </a:r>
            <a:r>
              <a:rPr lang="en-US" altLang="ko-KR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under the optimal, shortest-length code</a:t>
            </a:r>
            <a:r>
              <a:rPr lang="en-US" altLang="ko-KR" sz="2200" dirty="0">
                <a:solidFill>
                  <a:schemeClr val="accent6">
                    <a:lumMod val="5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)</a:t>
            </a:r>
            <a:endParaRPr lang="ko-KR" altLang="en-US" sz="2200" dirty="0">
              <a:solidFill>
                <a:schemeClr val="accent6">
                  <a:lumMod val="50000"/>
                </a:schemeClr>
              </a:solidFill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12A3671B-3F7A-41ED-9BB4-861B37BEF53C}"/>
              </a:ext>
            </a:extLst>
          </p:cNvPr>
          <p:cNvSpPr txBox="1">
            <a:spLocks/>
          </p:cNvSpPr>
          <p:nvPr/>
        </p:nvSpPr>
        <p:spPr>
          <a:xfrm>
            <a:off x="838199" y="4105275"/>
            <a:ext cx="10896601" cy="22727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lIns="91440" tIns="45720" rIns="91440" bIns="45720" rtlCol="0" anchor="t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Why?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200" dirty="0"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Information theory: optimal length code assigns –log2(p) bits to message having probability p.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2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So, expected number of bits to encode ⊕ or ⊖ of random member of S:</a:t>
            </a:r>
          </a:p>
          <a:p>
            <a:pPr marL="0" indent="0">
              <a:buNone/>
            </a:pPr>
            <a:r>
              <a:rPr lang="en-US" altLang="ko-KR" sz="2200" dirty="0">
                <a:solidFill>
                  <a:schemeClr val="accent6">
                    <a:lumMod val="5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	p⊕(-log2(p⊕)) + p⊖(-log2(p⊖))	∴Entropy(S) = -p⊕log2(p⊕) – p⊖log2(p⊖)</a:t>
            </a:r>
            <a:endParaRPr lang="ko-KR" altLang="en-US" sz="2200" dirty="0">
              <a:solidFill>
                <a:schemeClr val="accent6">
                  <a:lumMod val="50000"/>
                </a:schemeClr>
              </a:solidFill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ko-KR" altLang="en-US" sz="2200" dirty="0"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9421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2B50BE-4453-42E2-A5B8-E7AF6E54E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041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5000" dirty="0">
                <a:solidFill>
                  <a:schemeClr val="accent6">
                    <a:lumMod val="5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Information Gain</a:t>
            </a:r>
            <a:endParaRPr lang="ko-KR" altLang="en-US" sz="5000" dirty="0">
              <a:solidFill>
                <a:schemeClr val="accent6">
                  <a:lumMod val="50000"/>
                </a:schemeClr>
              </a:solidFill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78B7F509-FDC1-4CF3-9E9E-86594BB6E26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95338" y="4600575"/>
                <a:ext cx="10601324" cy="1590674"/>
              </a:xfr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anchor="ctr">
                <a:normAutofit/>
              </a:bodyPr>
              <a:lstStyle/>
              <a:p>
                <a:pPr marL="0" indent="0">
                  <a:buNone/>
                </a:pPr>
                <a:r>
                  <a:rPr lang="en-US" altLang="ko-KR" sz="2200" dirty="0">
                    <a:latin typeface="Sandoll 국대떡볶이 02 Bold" panose="020B0600000101010101" pitchFamily="34" charset="-127"/>
                    <a:ea typeface="Sandoll 국대떡볶이 02 Bold" panose="020B0600000101010101" pitchFamily="34" charset="-127"/>
                  </a:rPr>
                  <a:t>Gain(S,A) = expected reduction in entropy due to sorting on A</a:t>
                </a:r>
              </a:p>
              <a:p>
                <a:pPr marL="0" indent="0">
                  <a:buNone/>
                </a:pPr>
                <a:endParaRPr lang="en-US" altLang="ko-KR" sz="2200" dirty="0">
                  <a:latin typeface="Sandoll 국대떡볶이 02 Bold" panose="020B0600000101010101" pitchFamily="34" charset="-127"/>
                  <a:ea typeface="Sandoll 국대떡볶이 02 Bold" panose="020B0600000101010101" pitchFamily="34" charset="-127"/>
                </a:endParaRPr>
              </a:p>
              <a:p>
                <a:pPr marL="0" indent="0">
                  <a:buNone/>
                </a:pPr>
                <a:r>
                  <a:rPr lang="en-US" altLang="ko-KR" sz="2200" dirty="0">
                    <a:solidFill>
                      <a:schemeClr val="accent6">
                        <a:lumMod val="50000"/>
                      </a:schemeClr>
                    </a:solidFill>
                    <a:latin typeface="Sandoll 국대떡볶이 02 Bold" panose="020B0600000101010101" pitchFamily="34" charset="-127"/>
                    <a:ea typeface="Sandoll 국대떡볶이 02 Bold" panose="020B0600000101010101" pitchFamily="34" charset="-127"/>
                  </a:rPr>
                  <a:t>Gain(S,A) = Entropy(S) –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altLang="ko-KR" sz="220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Sandoll 국대떡볶이 02 Bold" panose="020B0600000101010101" pitchFamily="34" charset="-127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ko-KR" sz="2200" b="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Sandoll 국대떡볶이 02 Bold" panose="020B0600000101010101" pitchFamily="34" charset="-127"/>
                          </a:rPr>
                          <m:t>𝑣</m:t>
                        </m:r>
                        <m:r>
                          <a:rPr lang="en-US" altLang="ko-KR" sz="2200" b="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altLang="ko-KR" sz="2200" b="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𝑣𝑎𝑙𝑢𝑒𝑠</m:t>
                        </m:r>
                        <m:d>
                          <m:dPr>
                            <m:ctrlPr>
                              <a:rPr lang="en-US" altLang="ko-KR" sz="2200" b="0" i="1" smtClean="0">
                                <a:solidFill>
                                  <a:schemeClr val="accent6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brk m:alnAt="7"/>
                              </m:rPr>
                              <a:rPr lang="en-US" altLang="ko-KR" sz="2200" b="0" i="1" smtClean="0">
                                <a:solidFill>
                                  <a:schemeClr val="accent6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</m:sub>
                      <m:sup/>
                      <m:e>
                        <m:f>
                          <m:fPr>
                            <m:ctrlPr>
                              <a:rPr lang="en-US" altLang="ko-KR" sz="2200" i="1" smtClean="0">
                                <a:solidFill>
                                  <a:schemeClr val="accent6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Sandoll 국대떡볶이 02 Bold" panose="020B0600000101010101" pitchFamily="34" charset="-127"/>
                              </a:rPr>
                            </m:ctrlPr>
                          </m:fPr>
                          <m:num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ko-KR" sz="2200" b="0" i="1" smtClean="0">
                                    <a:solidFill>
                                      <a:schemeClr val="accent6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Sandoll 국대떡볶이 02 Bold" panose="020B0600000101010101" pitchFamily="34" charset="-127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ko-KR" sz="2200" b="0" i="1" smtClean="0">
                                        <a:solidFill>
                                          <a:schemeClr val="accent6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Sandoll 국대떡볶이 02 Bold" panose="020B0600000101010101" pitchFamily="34" charset="-127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200" b="0" i="1" smtClean="0">
                                        <a:solidFill>
                                          <a:schemeClr val="accent6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Sandoll 국대떡볶이 02 Bold" panose="020B0600000101010101" pitchFamily="34" charset="-127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altLang="ko-KR" sz="2200" b="0" i="1" smtClean="0">
                                        <a:solidFill>
                                          <a:schemeClr val="accent6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Sandoll 국대떡볶이 02 Bold" panose="020B0600000101010101" pitchFamily="34" charset="-127"/>
                                      </a:rPr>
                                      <m:t>𝑣</m:t>
                                    </m:r>
                                  </m:sub>
                                </m:sSub>
                              </m:e>
                            </m:d>
                          </m:num>
                          <m:den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ko-KR" sz="2200" b="0" i="1" smtClean="0">
                                    <a:solidFill>
                                      <a:schemeClr val="accent6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Sandoll 국대떡볶이 02 Bold" panose="020B0600000101010101" pitchFamily="34" charset="-127"/>
                                  </a:rPr>
                                </m:ctrlPr>
                              </m:dPr>
                              <m:e>
                                <m:r>
                                  <a:rPr lang="en-US" altLang="ko-KR" sz="2200" b="0" i="1" smtClean="0">
                                    <a:solidFill>
                                      <a:schemeClr val="accent6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Sandoll 국대떡볶이 02 Bold" panose="020B0600000101010101" pitchFamily="34" charset="-127"/>
                                  </a:rPr>
                                  <m:t>𝑆</m:t>
                                </m:r>
                              </m:e>
                            </m:d>
                          </m:den>
                        </m:f>
                      </m:e>
                    </m:nary>
                    <m:r>
                      <a:rPr lang="en-US" altLang="ko-KR" sz="2200" b="0" i="1" smtClean="0">
                        <a:solidFill>
                          <a:schemeClr val="accent6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Sandoll 국대떡볶이 02 Bold" panose="020B0600000101010101" pitchFamily="34" charset="-127"/>
                      </a:rPr>
                      <m:t>𝐸𝑛𝑡𝑟𝑜𝑝𝑦</m:t>
                    </m:r>
                    <m:r>
                      <a:rPr lang="en-US" altLang="ko-KR" sz="2200" b="0" i="1" smtClean="0">
                        <a:solidFill>
                          <a:schemeClr val="accent6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Sandoll 국대떡볶이 02 Bold" panose="020B0600000101010101" pitchFamily="34" charset="-127"/>
                      </a:rPr>
                      <m:t>(</m:t>
                    </m:r>
                    <m:sSub>
                      <m:sSubPr>
                        <m:ctrlPr>
                          <a:rPr lang="en-US" altLang="ko-KR" sz="2200" b="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Sandoll 국대떡볶이 02 Bold" panose="020B0600000101010101" pitchFamily="34" charset="-127"/>
                          </a:rPr>
                        </m:ctrlPr>
                      </m:sSubPr>
                      <m:e>
                        <m:r>
                          <a:rPr lang="en-US" altLang="ko-KR" sz="2200" b="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Sandoll 국대떡볶이 02 Bold" panose="020B0600000101010101" pitchFamily="34" charset="-127"/>
                          </a:rPr>
                          <m:t>𝑆</m:t>
                        </m:r>
                      </m:e>
                      <m:sub>
                        <m:r>
                          <a:rPr lang="en-US" altLang="ko-KR" sz="2200" b="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Sandoll 국대떡볶이 02 Bold" panose="020B0600000101010101" pitchFamily="34" charset="-127"/>
                          </a:rPr>
                          <m:t>𝑣</m:t>
                        </m:r>
                      </m:sub>
                    </m:sSub>
                    <m:r>
                      <a:rPr lang="en-US" altLang="ko-KR" sz="2200" b="0" i="1" smtClean="0">
                        <a:solidFill>
                          <a:schemeClr val="accent6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Sandoll 국대떡볶이 02 Bold" panose="020B0600000101010101" pitchFamily="34" charset="-127"/>
                      </a:rPr>
                      <m:t>)</m:t>
                    </m:r>
                  </m:oMath>
                </a14:m>
                <a:endParaRPr lang="ko-KR" altLang="en-US" sz="2200" dirty="0">
                  <a:solidFill>
                    <a:schemeClr val="accent6">
                      <a:lumMod val="50000"/>
                    </a:schemeClr>
                  </a:solidFill>
                  <a:latin typeface="Sandoll 국대떡볶이 02 Bold" panose="020B0600000101010101" pitchFamily="34" charset="-127"/>
                  <a:ea typeface="Sandoll 국대떡볶이 02 Bold" panose="020B0600000101010101" pitchFamily="34" charset="-127"/>
                </a:endParaRPr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78B7F509-FDC1-4CF3-9E9E-86594BB6E2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95338" y="4600575"/>
                <a:ext cx="10601324" cy="1590674"/>
              </a:xfrm>
              <a:blipFill>
                <a:blip r:embed="rId2"/>
                <a:stretch>
                  <a:fillRect l="-74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12A3671B-3F7A-41ED-9BB4-861B37BEF53C}"/>
              </a:ext>
            </a:extLst>
          </p:cNvPr>
          <p:cNvSpPr txBox="1">
            <a:spLocks/>
          </p:cNvSpPr>
          <p:nvPr/>
        </p:nvSpPr>
        <p:spPr>
          <a:xfrm>
            <a:off x="7848600" y="1593280"/>
            <a:ext cx="4237167" cy="11594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: </a:t>
            </a:r>
            <a:r>
              <a:rPr lang="ko-KR" altLang="en-US" sz="24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자질의</a:t>
            </a:r>
            <a:r>
              <a:rPr lang="en-US" altLang="ko-KR" sz="24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 </a:t>
            </a:r>
            <a:r>
              <a:rPr lang="ko-KR" altLang="en-US" sz="24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값을 알게 됨으로써 얻어지는 문제 복잡도</a:t>
            </a:r>
            <a:r>
              <a:rPr lang="en-US" altLang="ko-KR" sz="24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(</a:t>
            </a:r>
            <a:r>
              <a:rPr lang="ko-KR" altLang="en-US" sz="24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전체 엔트로피</a:t>
            </a:r>
            <a:r>
              <a:rPr lang="en-US" altLang="ko-KR" sz="24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)</a:t>
            </a:r>
            <a:r>
              <a:rPr lang="ko-KR" altLang="en-US" sz="24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에 대한 감소 기대치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1E0A7D0-1F48-42E8-8BEB-89B1713681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90" t="24373" r="7562" b="15181"/>
          <a:stretch/>
        </p:blipFill>
        <p:spPr bwMode="auto">
          <a:xfrm>
            <a:off x="804862" y="1371600"/>
            <a:ext cx="7043738" cy="2945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3480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4D5D91-B3D8-4BED-AF1D-64D97FB7C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30300"/>
          </a:xfrm>
        </p:spPr>
        <p:txBody>
          <a:bodyPr/>
          <a:lstStyle/>
          <a:p>
            <a:pPr algn="ctr"/>
            <a:r>
              <a:rPr lang="en-US" altLang="ko-KR" dirty="0">
                <a:solidFill>
                  <a:schemeClr val="accent6">
                    <a:lumMod val="5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Training Examples </a:t>
            </a:r>
            <a:r>
              <a:rPr lang="en-US" altLang="ko-KR" dirty="0">
                <a:solidFill>
                  <a:schemeClr val="accent1">
                    <a:lumMod val="60000"/>
                    <a:lumOff val="4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(1) </a:t>
            </a:r>
            <a:r>
              <a: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첫번째 노드 결정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8ADE46-0F94-477A-A707-F5D9CFF6F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0423" y="1825624"/>
            <a:ext cx="4762501" cy="49180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S = [9+, 5-]</a:t>
            </a:r>
          </a:p>
          <a:p>
            <a:pPr marL="0" indent="0">
              <a:buNone/>
            </a:pPr>
            <a:r>
              <a:rPr lang="en-US" altLang="ko-KR" sz="1800" dirty="0" err="1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S_weak</a:t>
            </a: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 = [6+, 2-]</a:t>
            </a:r>
          </a:p>
          <a:p>
            <a:pPr marL="0" indent="0">
              <a:buNone/>
            </a:pPr>
            <a:r>
              <a:rPr lang="en-US" altLang="ko-KR" sz="1800" dirty="0" err="1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S_strong</a:t>
            </a: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 = [3+, 3-]</a:t>
            </a:r>
          </a:p>
          <a:p>
            <a:pPr marL="0" indent="0">
              <a:buNone/>
            </a:pPr>
            <a:endParaRPr lang="en-US" altLang="ko-KR" sz="1800" dirty="0"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  <a:p>
            <a:pPr marL="0" indent="0">
              <a:buNone/>
            </a:pP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IG(</a:t>
            </a:r>
            <a:r>
              <a:rPr lang="en-US" altLang="ko-KR" sz="1800" dirty="0" err="1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S,Wind</a:t>
            </a: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) = Entropy(S)                              – 8/14*Entropy(</a:t>
            </a:r>
            <a:r>
              <a:rPr lang="en-US" altLang="ko-KR" sz="1800" dirty="0" err="1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S_weak</a:t>
            </a: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)                             – 6/14*Entropy(</a:t>
            </a:r>
            <a:r>
              <a:rPr lang="en-US" altLang="ko-KR" sz="1800" dirty="0" err="1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S_strong</a:t>
            </a: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) </a:t>
            </a:r>
          </a:p>
          <a:p>
            <a:pPr marL="0" indent="0">
              <a:buNone/>
            </a:pP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= 0.94 – 8/14*0.811 – 6/14*1.00 </a:t>
            </a:r>
          </a:p>
          <a:p>
            <a:pPr marL="0" indent="0">
              <a:buNone/>
            </a:pP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= 0.048</a:t>
            </a:r>
          </a:p>
          <a:p>
            <a:pPr marL="0" indent="0">
              <a:buNone/>
            </a:pPr>
            <a:endParaRPr lang="en-US" altLang="ko-KR" sz="1800" dirty="0"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  <a:p>
            <a:pPr marL="0" indent="0">
              <a:buNone/>
            </a:pP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IG(</a:t>
            </a:r>
            <a:r>
              <a:rPr lang="en-US" altLang="ko-KR" sz="1800" dirty="0" err="1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S,Outlook</a:t>
            </a: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) = 0.246</a:t>
            </a:r>
          </a:p>
          <a:p>
            <a:pPr marL="0" indent="0">
              <a:buNone/>
            </a:pP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IG(</a:t>
            </a:r>
            <a:r>
              <a:rPr lang="en-US" altLang="ko-KR" sz="1800" dirty="0" err="1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S,Humidity</a:t>
            </a: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) = 0.151</a:t>
            </a:r>
          </a:p>
          <a:p>
            <a:pPr marL="0" indent="0">
              <a:buNone/>
            </a:pP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IG(</a:t>
            </a:r>
            <a:r>
              <a:rPr lang="en-US" altLang="ko-KR" sz="1800" dirty="0" err="1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S,Temperature</a:t>
            </a:r>
            <a:r>
              <a:rPr lang="en-US" altLang="ko-KR" sz="1800" dirty="0"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) = 0.029</a:t>
            </a:r>
            <a:endParaRPr lang="ko-KR" altLang="en-US" sz="1800" dirty="0"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</p:txBody>
      </p:sp>
      <p:pic>
        <p:nvPicPr>
          <p:cNvPr id="2050" name="Picture 2" descr="소스 이미지 보기">
            <a:extLst>
              <a:ext uri="{FF2B5EF4-FFF2-40B4-BE49-F238E27FC236}">
                <a16:creationId xmlns:a16="http://schemas.microsoft.com/office/drawing/2014/main" id="{817B9C0E-A168-44BA-81D6-815F8FB723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5"/>
          <a:stretch/>
        </p:blipFill>
        <p:spPr bwMode="auto">
          <a:xfrm>
            <a:off x="714375" y="1825624"/>
            <a:ext cx="6366874" cy="448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6F321FB5-2F78-4390-95E5-7FFCF5681B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5" y="1735136"/>
            <a:ext cx="7590020" cy="466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BFDDFB37-3949-40AB-97D7-60523C88F22A}"/>
              </a:ext>
            </a:extLst>
          </p:cNvPr>
          <p:cNvSpPr txBox="1">
            <a:spLocks/>
          </p:cNvSpPr>
          <p:nvPr/>
        </p:nvSpPr>
        <p:spPr>
          <a:xfrm>
            <a:off x="6962775" y="1850455"/>
            <a:ext cx="4237167" cy="11594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3000" dirty="0">
                <a:solidFill>
                  <a:schemeClr val="accent5">
                    <a:lumMod val="75000"/>
                  </a:schemeClr>
                </a:solidFill>
                <a:latin typeface="Sandoll 국대떡볶이 02 Bold" panose="020B0600000101010101" pitchFamily="34" charset="-127"/>
                <a:ea typeface="Sandoll 국대떡볶이 02 Bold" panose="020B0600000101010101" pitchFamily="34" charset="-127"/>
              </a:rPr>
              <a:t>Root Node = ‘Outlook’</a:t>
            </a:r>
            <a:endParaRPr lang="ko-KR" altLang="en-US" sz="3000" dirty="0">
              <a:solidFill>
                <a:schemeClr val="accent5">
                  <a:lumMod val="75000"/>
                </a:schemeClr>
              </a:solidFill>
              <a:latin typeface="Sandoll 국대떡볶이 02 Bold" panose="020B0600000101010101" pitchFamily="34" charset="-127"/>
              <a:ea typeface="Sandoll 국대떡볶이 02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6338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823</Words>
  <Application>Microsoft Office PowerPoint</Application>
  <PresentationFormat>와이드스크린</PresentationFormat>
  <Paragraphs>116</Paragraphs>
  <Slides>20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31" baseType="lpstr">
      <vt:lpstr>NanumSquare</vt:lpstr>
      <vt:lpstr>NanumSquare ExtraBold</vt:lpstr>
      <vt:lpstr>Sandoll 국대떡볶이 02 Bold</vt:lpstr>
      <vt:lpstr>빙그레체Ⅱ</vt:lpstr>
      <vt:lpstr>Arial</vt:lpstr>
      <vt:lpstr>Calibri</vt:lpstr>
      <vt:lpstr>Calibri Light</vt:lpstr>
      <vt:lpstr>Cambria Math</vt:lpstr>
      <vt:lpstr>Cooper Black</vt:lpstr>
      <vt:lpstr>Courier New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Decision Tree</vt:lpstr>
      <vt:lpstr>엔트로피(Entropy)</vt:lpstr>
      <vt:lpstr>엔트로피(Entropy)</vt:lpstr>
      <vt:lpstr>Information Gain</vt:lpstr>
      <vt:lpstr>Training Examples (1) 첫번째 노드 결정</vt:lpstr>
      <vt:lpstr>Training Examples (2) 다음 노드 결정</vt:lpstr>
      <vt:lpstr>PowerPoint 프레젠테이션</vt:lpstr>
      <vt:lpstr>PowerPoint 프레젠테이션</vt:lpstr>
      <vt:lpstr>Continuous Valued Attributes</vt:lpstr>
      <vt:lpstr>Attributes with Many Values</vt:lpstr>
      <vt:lpstr>Attributes with Costs</vt:lpstr>
      <vt:lpstr>Advantages and Disadvantages</vt:lpstr>
      <vt:lpstr>Playtennis 데이터를 이용하여  Decision Tree 분류기 만들기</vt:lpstr>
      <vt:lpstr>과제</vt:lpstr>
      <vt:lpstr>DecisionTreeClassifier( )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방명주</dc:creator>
  <cp:lastModifiedBy>방명주</cp:lastModifiedBy>
  <cp:revision>15</cp:revision>
  <dcterms:created xsi:type="dcterms:W3CDTF">2020-10-06T04:30:51Z</dcterms:created>
  <dcterms:modified xsi:type="dcterms:W3CDTF">2020-10-06T07:40:28Z</dcterms:modified>
</cp:coreProperties>
</file>

<file path=docProps/thumbnail.jpeg>
</file>